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84"/>
  </p:notesMasterIdLst>
  <p:sldIdLst>
    <p:sldId id="256" r:id="rId5"/>
    <p:sldId id="360" r:id="rId6"/>
    <p:sldId id="361" r:id="rId7"/>
    <p:sldId id="363" r:id="rId8"/>
    <p:sldId id="262" r:id="rId9"/>
    <p:sldId id="364" r:id="rId10"/>
    <p:sldId id="365" r:id="rId11"/>
    <p:sldId id="325" r:id="rId12"/>
    <p:sldId id="316" r:id="rId13"/>
    <p:sldId id="300" r:id="rId14"/>
    <p:sldId id="311" r:id="rId15"/>
    <p:sldId id="312" r:id="rId16"/>
    <p:sldId id="310" r:id="rId17"/>
    <p:sldId id="309" r:id="rId18"/>
    <p:sldId id="305" r:id="rId19"/>
    <p:sldId id="306" r:id="rId20"/>
    <p:sldId id="313" r:id="rId21"/>
    <p:sldId id="307" r:id="rId22"/>
    <p:sldId id="308" r:id="rId23"/>
    <p:sldId id="321" r:id="rId24"/>
    <p:sldId id="301" r:id="rId25"/>
    <p:sldId id="302" r:id="rId26"/>
    <p:sldId id="303" r:id="rId27"/>
    <p:sldId id="304" r:id="rId28"/>
    <p:sldId id="314" r:id="rId29"/>
    <p:sldId id="322" r:id="rId30"/>
    <p:sldId id="323" r:id="rId31"/>
    <p:sldId id="261" r:id="rId32"/>
    <p:sldId id="319" r:id="rId33"/>
    <p:sldId id="315" r:id="rId34"/>
    <p:sldId id="324" r:id="rId35"/>
    <p:sldId id="318" r:id="rId36"/>
    <p:sldId id="320" r:id="rId37"/>
    <p:sldId id="298" r:id="rId38"/>
    <p:sldId id="299" r:id="rId39"/>
    <p:sldId id="317" r:id="rId40"/>
    <p:sldId id="326" r:id="rId41"/>
    <p:sldId id="327" r:id="rId42"/>
    <p:sldId id="331" r:id="rId43"/>
    <p:sldId id="329" r:id="rId44"/>
    <p:sldId id="335" r:id="rId45"/>
    <p:sldId id="334" r:id="rId46"/>
    <p:sldId id="366" r:id="rId47"/>
    <p:sldId id="367" r:id="rId48"/>
    <p:sldId id="330" r:id="rId49"/>
    <p:sldId id="368" r:id="rId50"/>
    <p:sldId id="373" r:id="rId51"/>
    <p:sldId id="374" r:id="rId52"/>
    <p:sldId id="375" r:id="rId53"/>
    <p:sldId id="332" r:id="rId54"/>
    <p:sldId id="333" r:id="rId55"/>
    <p:sldId id="328" r:id="rId56"/>
    <p:sldId id="336" r:id="rId57"/>
    <p:sldId id="359" r:id="rId58"/>
    <p:sldId id="370" r:id="rId59"/>
    <p:sldId id="371" r:id="rId60"/>
    <p:sldId id="344" r:id="rId61"/>
    <p:sldId id="345" r:id="rId62"/>
    <p:sldId id="346" r:id="rId63"/>
    <p:sldId id="348" r:id="rId64"/>
    <p:sldId id="349" r:id="rId65"/>
    <p:sldId id="341" r:id="rId66"/>
    <p:sldId id="347" r:id="rId67"/>
    <p:sldId id="340" r:id="rId68"/>
    <p:sldId id="386" r:id="rId69"/>
    <p:sldId id="342" r:id="rId70"/>
    <p:sldId id="339" r:id="rId71"/>
    <p:sldId id="338" r:id="rId72"/>
    <p:sldId id="343" r:id="rId73"/>
    <p:sldId id="357" r:id="rId74"/>
    <p:sldId id="337" r:id="rId75"/>
    <p:sldId id="358" r:id="rId76"/>
    <p:sldId id="352" r:id="rId77"/>
    <p:sldId id="354" r:id="rId78"/>
    <p:sldId id="351" r:id="rId79"/>
    <p:sldId id="350" r:id="rId80"/>
    <p:sldId id="353" r:id="rId81"/>
    <p:sldId id="355" r:id="rId82"/>
    <p:sldId id="385" r:id="rId83"/>
  </p:sldIdLst>
  <p:sldSz cx="9144000" cy="5143500" type="screen16x9"/>
  <p:notesSz cx="6858000" cy="9144000"/>
  <p:embeddedFontLst>
    <p:embeddedFont>
      <p:font typeface="Calibri" panose="020F0502020204030204" pitchFamily="34" charset="0"/>
      <p:regular r:id="rId85"/>
      <p:bold r:id="rId86"/>
      <p:italic r:id="rId87"/>
      <p:boldItalic r:id="rId88"/>
    </p:embeddedFont>
    <p:embeddedFont>
      <p:font typeface="Dosis" pitchFamily="2" charset="0"/>
      <p:regular r:id="rId89"/>
      <p:bold r:id="rId90"/>
    </p:embeddedFont>
    <p:embeddedFont>
      <p:font typeface="Inria Serif Light" panose="020B0604020202020204" charset="0"/>
      <p:regular r:id="rId91"/>
      <p:bold r:id="rId92"/>
      <p:italic r:id="rId93"/>
      <p:boldItalic r:id="rId94"/>
    </p:embeddedFont>
    <p:embeddedFont>
      <p:font typeface="Montserrat" panose="00000500000000000000" pitchFamily="2" charset="0"/>
      <p:regular r:id="rId95"/>
      <p:bold r:id="rId96"/>
      <p:italic r:id="rId97"/>
      <p:boldItalic r:id="rId98"/>
    </p:embeddedFont>
    <p:embeddedFont>
      <p:font typeface="Roboto Slab" panose="020B0604020202020204" charset="0"/>
      <p:regular r:id="rId99"/>
      <p:bold r:id="rId100"/>
    </p:embeddedFont>
    <p:embeddedFont>
      <p:font typeface="Soberana Sans" panose="02000000000000000000" charset="0"/>
      <p:regular r:id="rId101"/>
      <p:bold r:id="rId102"/>
      <p:italic r:id="rId103"/>
      <p:boldItalic r:id="rId104"/>
    </p:embeddedFont>
    <p:embeddedFont>
      <p:font typeface="Source Sans Pro" panose="020B0503030403020204" pitchFamily="34" charset="0"/>
      <p:regular r:id="rId105"/>
      <p:bold r:id="rId106"/>
      <p:italic r:id="rId107"/>
      <p:boldItalic r:id="rId10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A"/>
    <a:srgbClr val="BADDFF"/>
    <a:srgbClr val="0091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2C74B-1D49-4B26-8122-DE1B08853F30}" v="276" dt="2021-10-12T15:44:56.087"/>
    <p1510:client id="{5B949D28-2F19-4848-8A93-D3E1B4C4BB54}" v="477" dt="2021-10-14T06:42:29.159"/>
    <p1510:client id="{64FF3898-5B79-485A-9755-3A714635FA8E}" v="1" dt="2021-10-12T17:48:35.433"/>
  </p1510:revLst>
</p1510:revInfo>
</file>

<file path=ppt/tableStyles.xml><?xml version="1.0" encoding="utf-8"?>
<a:tblStyleLst xmlns:a="http://schemas.openxmlformats.org/drawingml/2006/main" def="{701FB10D-A61A-4DE4-8506-F670E7A89527}">
  <a:tblStyle styleId="{701FB10D-A61A-4DE4-8506-F670E7A895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98DAF6-0271-4389-B3DC-BA433CC306D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0" autoAdjust="0"/>
    <p:restoredTop sz="93640" autoAdjust="0"/>
  </p:normalViewPr>
  <p:slideViewPr>
    <p:cSldViewPr snapToGrid="0">
      <p:cViewPr varScale="1">
        <p:scale>
          <a:sx n="72" d="100"/>
          <a:sy n="72" d="100"/>
        </p:scale>
        <p:origin x="60" y="1140"/>
      </p:cViewPr>
      <p:guideLst/>
    </p:cSldViewPr>
  </p:slideViewPr>
  <p:notesTextViewPr>
    <p:cViewPr>
      <p:scale>
        <a:sx n="1" d="1"/>
        <a:sy n="1" d="1"/>
      </p:scale>
      <p:origin x="0" y="0"/>
    </p:cViewPr>
  </p:notesTextViewPr>
  <p:sorterViewPr>
    <p:cViewPr>
      <p:scale>
        <a:sx n="100" d="100"/>
        <a:sy n="100" d="100"/>
      </p:scale>
      <p:origin x="0" y="-45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font" Target="fonts/font5.fntdata"/><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font" Target="fonts/font23.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18.fntdata"/><Relationship Id="rId5" Type="http://schemas.openxmlformats.org/officeDocument/2006/relationships/slide" Target="slides/slide1.xml"/><Relationship Id="rId90" Type="http://schemas.openxmlformats.org/officeDocument/2006/relationships/font" Target="fonts/font6.fntdata"/><Relationship Id="rId95" Type="http://schemas.openxmlformats.org/officeDocument/2006/relationships/font" Target="fonts/font11.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font" Target="fonts/font1.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9.fntdata"/><Relationship Id="rId108" Type="http://schemas.openxmlformats.org/officeDocument/2006/relationships/font" Target="fonts/font24.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font" Target="fonts/font7.fntdata"/><Relationship Id="rId96"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22.fntdata"/><Relationship Id="rId114"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font" Target="fonts/font2.fntdata"/><Relationship Id="rId94" Type="http://schemas.openxmlformats.org/officeDocument/2006/relationships/font" Target="fonts/font10.fntdata"/><Relationship Id="rId99" Type="http://schemas.openxmlformats.org/officeDocument/2006/relationships/font" Target="fonts/font15.fntdata"/><Relationship Id="rId10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3.fntdata"/><Relationship Id="rId104" Type="http://schemas.openxmlformats.org/officeDocument/2006/relationships/font" Target="fonts/font20.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8.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3.fntdata"/><Relationship Id="rId110" Type="http://schemas.openxmlformats.org/officeDocument/2006/relationships/viewProps" Target="viewProps.xml"/><Relationship Id="rId115" Type="http://schemas.openxmlformats.org/officeDocument/2006/relationships/customXml" Target="../customXml/item4.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16.fntdata"/><Relationship Id="rId105" Type="http://schemas.openxmlformats.org/officeDocument/2006/relationships/font" Target="fonts/font2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9.fntdata"/><Relationship Id="rId98" Type="http://schemas.openxmlformats.org/officeDocument/2006/relationships/font" Target="fonts/font14.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font" Target="fonts/font4.fntdata"/><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HUMBERTO SEVILLA AGUILAR" userId="S::rsevilla@cnsf.gob.mx::94c9c77e-ccbf-4b74-aeeb-01ce0f31e326" providerId="AD" clId="Web-{5B52C74B-1D49-4B26-8122-DE1B08853F30}"/>
    <pc:docChg chg="modSld">
      <pc:chgData name="RICARDO HUMBERTO SEVILLA AGUILAR" userId="S::rsevilla@cnsf.gob.mx::94c9c77e-ccbf-4b74-aeeb-01ce0f31e326" providerId="AD" clId="Web-{5B52C74B-1D49-4B26-8122-DE1B08853F30}" dt="2021-10-12T15:44:56.087" v="262" actId="20577"/>
      <pc:docMkLst>
        <pc:docMk/>
      </pc:docMkLst>
      <pc:sldChg chg="modSp">
        <pc:chgData name="RICARDO HUMBERTO SEVILLA AGUILAR" userId="S::rsevilla@cnsf.gob.mx::94c9c77e-ccbf-4b74-aeeb-01ce0f31e326" providerId="AD" clId="Web-{5B52C74B-1D49-4B26-8122-DE1B08853F30}" dt="2021-10-12T15:17:44.732" v="66" actId="20577"/>
        <pc:sldMkLst>
          <pc:docMk/>
          <pc:sldMk cId="0" sldId="261"/>
        </pc:sldMkLst>
        <pc:spChg chg="mod">
          <ac:chgData name="RICARDO HUMBERTO SEVILLA AGUILAR" userId="S::rsevilla@cnsf.gob.mx::94c9c77e-ccbf-4b74-aeeb-01ce0f31e326" providerId="AD" clId="Web-{5B52C74B-1D49-4B26-8122-DE1B08853F30}" dt="2021-10-12T15:17:44.732" v="66" actId="20577"/>
          <ac:spMkLst>
            <pc:docMk/>
            <pc:sldMk cId="0" sldId="261"/>
            <ac:spMk id="112" creationId="{00000000-0000-0000-0000-000000000000}"/>
          </ac:spMkLst>
        </pc:spChg>
      </pc:sldChg>
      <pc:sldChg chg="modSp">
        <pc:chgData name="RICARDO HUMBERTO SEVILLA AGUILAR" userId="S::rsevilla@cnsf.gob.mx::94c9c77e-ccbf-4b74-aeeb-01ce0f31e326" providerId="AD" clId="Web-{5B52C74B-1D49-4B26-8122-DE1B08853F30}" dt="2021-10-12T15:21:51.607" v="71" actId="20577"/>
        <pc:sldMkLst>
          <pc:docMk/>
          <pc:sldMk cId="1495445757" sldId="298"/>
        </pc:sldMkLst>
        <pc:spChg chg="mod">
          <ac:chgData name="RICARDO HUMBERTO SEVILLA AGUILAR" userId="S::rsevilla@cnsf.gob.mx::94c9c77e-ccbf-4b74-aeeb-01ce0f31e326" providerId="AD" clId="Web-{5B52C74B-1D49-4B26-8122-DE1B08853F30}" dt="2021-10-12T15:21:51.607" v="71" actId="20577"/>
          <ac:spMkLst>
            <pc:docMk/>
            <pc:sldMk cId="1495445757" sldId="298"/>
            <ac:spMk id="112" creationId="{00000000-0000-0000-0000-000000000000}"/>
          </ac:spMkLst>
        </pc:spChg>
      </pc:sldChg>
      <pc:sldChg chg="modSp">
        <pc:chgData name="RICARDO HUMBERTO SEVILLA AGUILAR" userId="S::rsevilla@cnsf.gob.mx::94c9c77e-ccbf-4b74-aeeb-01ce0f31e326" providerId="AD" clId="Web-{5B52C74B-1D49-4B26-8122-DE1B08853F30}" dt="2021-10-12T15:22:16.843" v="75" actId="20577"/>
        <pc:sldMkLst>
          <pc:docMk/>
          <pc:sldMk cId="870273" sldId="299"/>
        </pc:sldMkLst>
        <pc:spChg chg="mod">
          <ac:chgData name="RICARDO HUMBERTO SEVILLA AGUILAR" userId="S::rsevilla@cnsf.gob.mx::94c9c77e-ccbf-4b74-aeeb-01ce0f31e326" providerId="AD" clId="Web-{5B52C74B-1D49-4B26-8122-DE1B08853F30}" dt="2021-10-12T15:22:16.843" v="75" actId="20577"/>
          <ac:spMkLst>
            <pc:docMk/>
            <pc:sldMk cId="870273" sldId="299"/>
            <ac:spMk id="112" creationId="{00000000-0000-0000-0000-000000000000}"/>
          </ac:spMkLst>
        </pc:spChg>
      </pc:sldChg>
      <pc:sldChg chg="modSp">
        <pc:chgData name="RICARDO HUMBERTO SEVILLA AGUILAR" userId="S::rsevilla@cnsf.gob.mx::94c9c77e-ccbf-4b74-aeeb-01ce0f31e326" providerId="AD" clId="Web-{5B52C74B-1D49-4B26-8122-DE1B08853F30}" dt="2021-10-12T15:16:00.100" v="65" actId="20577"/>
        <pc:sldMkLst>
          <pc:docMk/>
          <pc:sldMk cId="265528646" sldId="302"/>
        </pc:sldMkLst>
        <pc:spChg chg="mod">
          <ac:chgData name="RICARDO HUMBERTO SEVILLA AGUILAR" userId="S::rsevilla@cnsf.gob.mx::94c9c77e-ccbf-4b74-aeeb-01ce0f31e326" providerId="AD" clId="Web-{5B52C74B-1D49-4B26-8122-DE1B08853F30}" dt="2021-10-12T15:16:00.100" v="65" actId="20577"/>
          <ac:spMkLst>
            <pc:docMk/>
            <pc:sldMk cId="265528646" sldId="302"/>
            <ac:spMk id="112" creationId="{00000000-0000-0000-0000-000000000000}"/>
          </ac:spMkLst>
        </pc:spChg>
      </pc:sldChg>
      <pc:sldChg chg="modSp">
        <pc:chgData name="RICARDO HUMBERTO SEVILLA AGUILAR" userId="S::rsevilla@cnsf.gob.mx::94c9c77e-ccbf-4b74-aeeb-01ce0f31e326" providerId="AD" clId="Web-{5B52C74B-1D49-4B26-8122-DE1B08853F30}" dt="2021-10-12T15:13:02.839" v="32" actId="20577"/>
        <pc:sldMkLst>
          <pc:docMk/>
          <pc:sldMk cId="3679349663" sldId="305"/>
        </pc:sldMkLst>
        <pc:spChg chg="mod">
          <ac:chgData name="RICARDO HUMBERTO SEVILLA AGUILAR" userId="S::rsevilla@cnsf.gob.mx::94c9c77e-ccbf-4b74-aeeb-01ce0f31e326" providerId="AD" clId="Web-{5B52C74B-1D49-4B26-8122-DE1B08853F30}" dt="2021-10-12T15:12:56.448" v="30" actId="1076"/>
          <ac:spMkLst>
            <pc:docMk/>
            <pc:sldMk cId="3679349663" sldId="305"/>
            <ac:spMk id="111" creationId="{00000000-0000-0000-0000-000000000000}"/>
          </ac:spMkLst>
        </pc:spChg>
        <pc:spChg chg="mod">
          <ac:chgData name="RICARDO HUMBERTO SEVILLA AGUILAR" userId="S::rsevilla@cnsf.gob.mx::94c9c77e-ccbf-4b74-aeeb-01ce0f31e326" providerId="AD" clId="Web-{5B52C74B-1D49-4B26-8122-DE1B08853F30}" dt="2021-10-12T15:13:02.839" v="32" actId="20577"/>
          <ac:spMkLst>
            <pc:docMk/>
            <pc:sldMk cId="3679349663" sldId="305"/>
            <ac:spMk id="112" creationId="{00000000-0000-0000-0000-000000000000}"/>
          </ac:spMkLst>
        </pc:spChg>
      </pc:sldChg>
      <pc:sldChg chg="modSp">
        <pc:chgData name="RICARDO HUMBERTO SEVILLA AGUILAR" userId="S::rsevilla@cnsf.gob.mx::94c9c77e-ccbf-4b74-aeeb-01ce0f31e326" providerId="AD" clId="Web-{5B52C74B-1D49-4B26-8122-DE1B08853F30}" dt="2021-10-12T15:14:15.328" v="51" actId="20577"/>
        <pc:sldMkLst>
          <pc:docMk/>
          <pc:sldMk cId="1279318402" sldId="306"/>
        </pc:sldMkLst>
        <pc:spChg chg="mod">
          <ac:chgData name="RICARDO HUMBERTO SEVILLA AGUILAR" userId="S::rsevilla@cnsf.gob.mx::94c9c77e-ccbf-4b74-aeeb-01ce0f31e326" providerId="AD" clId="Web-{5B52C74B-1D49-4B26-8122-DE1B08853F30}" dt="2021-10-12T15:14:15.328" v="51" actId="20577"/>
          <ac:spMkLst>
            <pc:docMk/>
            <pc:sldMk cId="1279318402" sldId="306"/>
            <ac:spMk id="112" creationId="{00000000-0000-0000-0000-000000000000}"/>
          </ac:spMkLst>
        </pc:spChg>
      </pc:sldChg>
      <pc:sldChg chg="modSp">
        <pc:chgData name="RICARDO HUMBERTO SEVILLA AGUILAR" userId="S::rsevilla@cnsf.gob.mx::94c9c77e-ccbf-4b74-aeeb-01ce0f31e326" providerId="AD" clId="Web-{5B52C74B-1D49-4B26-8122-DE1B08853F30}" dt="2021-10-12T15:15:03.956" v="58" actId="20577"/>
        <pc:sldMkLst>
          <pc:docMk/>
          <pc:sldMk cId="639612602" sldId="307"/>
        </pc:sldMkLst>
        <pc:spChg chg="mod">
          <ac:chgData name="RICARDO HUMBERTO SEVILLA AGUILAR" userId="S::rsevilla@cnsf.gob.mx::94c9c77e-ccbf-4b74-aeeb-01ce0f31e326" providerId="AD" clId="Web-{5B52C74B-1D49-4B26-8122-DE1B08853F30}" dt="2021-10-12T15:15:03.956" v="58" actId="20577"/>
          <ac:spMkLst>
            <pc:docMk/>
            <pc:sldMk cId="639612602" sldId="307"/>
            <ac:spMk id="112" creationId="{00000000-0000-0000-0000-000000000000}"/>
          </ac:spMkLst>
        </pc:spChg>
      </pc:sldChg>
      <pc:sldChg chg="modSp">
        <pc:chgData name="RICARDO HUMBERTO SEVILLA AGUILAR" userId="S::rsevilla@cnsf.gob.mx::94c9c77e-ccbf-4b74-aeeb-01ce0f31e326" providerId="AD" clId="Web-{5B52C74B-1D49-4B26-8122-DE1B08853F30}" dt="2021-10-12T15:15:13.597" v="59" actId="20577"/>
        <pc:sldMkLst>
          <pc:docMk/>
          <pc:sldMk cId="3950326350" sldId="308"/>
        </pc:sldMkLst>
        <pc:spChg chg="mod">
          <ac:chgData name="RICARDO HUMBERTO SEVILLA AGUILAR" userId="S::rsevilla@cnsf.gob.mx::94c9c77e-ccbf-4b74-aeeb-01ce0f31e326" providerId="AD" clId="Web-{5B52C74B-1D49-4B26-8122-DE1B08853F30}" dt="2021-10-12T15:15:13.597" v="59" actId="20577"/>
          <ac:spMkLst>
            <pc:docMk/>
            <pc:sldMk cId="3950326350" sldId="308"/>
            <ac:spMk id="112" creationId="{00000000-0000-0000-0000-000000000000}"/>
          </ac:spMkLst>
        </pc:spChg>
      </pc:sldChg>
      <pc:sldChg chg="modSp">
        <pc:chgData name="RICARDO HUMBERTO SEVILLA AGUILAR" userId="S::rsevilla@cnsf.gob.mx::94c9c77e-ccbf-4b74-aeeb-01ce0f31e326" providerId="AD" clId="Web-{5B52C74B-1D49-4B26-8122-DE1B08853F30}" dt="2021-10-12T15:10:51.080" v="22" actId="20577"/>
        <pc:sldMkLst>
          <pc:docMk/>
          <pc:sldMk cId="3026573494" sldId="310"/>
        </pc:sldMkLst>
        <pc:spChg chg="mod">
          <ac:chgData name="RICARDO HUMBERTO SEVILLA AGUILAR" userId="S::rsevilla@cnsf.gob.mx::94c9c77e-ccbf-4b74-aeeb-01ce0f31e326" providerId="AD" clId="Web-{5B52C74B-1D49-4B26-8122-DE1B08853F30}" dt="2021-10-12T15:10:51.080" v="22" actId="20577"/>
          <ac:spMkLst>
            <pc:docMk/>
            <pc:sldMk cId="3026573494" sldId="310"/>
            <ac:spMk id="112" creationId="{00000000-0000-0000-0000-000000000000}"/>
          </ac:spMkLst>
        </pc:spChg>
      </pc:sldChg>
      <pc:sldChg chg="modSp">
        <pc:chgData name="RICARDO HUMBERTO SEVILLA AGUILAR" userId="S::rsevilla@cnsf.gob.mx::94c9c77e-ccbf-4b74-aeeb-01ce0f31e326" providerId="AD" clId="Web-{5B52C74B-1D49-4B26-8122-DE1B08853F30}" dt="2021-10-12T15:11:14.801" v="25" actId="20577"/>
        <pc:sldMkLst>
          <pc:docMk/>
          <pc:sldMk cId="2728659301" sldId="311"/>
        </pc:sldMkLst>
        <pc:spChg chg="mod">
          <ac:chgData name="RICARDO HUMBERTO SEVILLA AGUILAR" userId="S::rsevilla@cnsf.gob.mx::94c9c77e-ccbf-4b74-aeeb-01ce0f31e326" providerId="AD" clId="Web-{5B52C74B-1D49-4B26-8122-DE1B08853F30}" dt="2021-10-12T15:11:14.801" v="25" actId="20577"/>
          <ac:spMkLst>
            <pc:docMk/>
            <pc:sldMk cId="2728659301" sldId="311"/>
            <ac:spMk id="112" creationId="{00000000-0000-0000-0000-000000000000}"/>
          </ac:spMkLst>
        </pc:spChg>
      </pc:sldChg>
      <pc:sldChg chg="modSp">
        <pc:chgData name="RICARDO HUMBERTO SEVILLA AGUILAR" userId="S::rsevilla@cnsf.gob.mx::94c9c77e-ccbf-4b74-aeeb-01ce0f31e326" providerId="AD" clId="Web-{5B52C74B-1D49-4B26-8122-DE1B08853F30}" dt="2021-10-12T15:14:27.126" v="54" actId="20577"/>
        <pc:sldMkLst>
          <pc:docMk/>
          <pc:sldMk cId="2921971437" sldId="313"/>
        </pc:sldMkLst>
        <pc:spChg chg="mod">
          <ac:chgData name="RICARDO HUMBERTO SEVILLA AGUILAR" userId="S::rsevilla@cnsf.gob.mx::94c9c77e-ccbf-4b74-aeeb-01ce0f31e326" providerId="AD" clId="Web-{5B52C74B-1D49-4B26-8122-DE1B08853F30}" dt="2021-10-12T15:14:27.126" v="54" actId="20577"/>
          <ac:spMkLst>
            <pc:docMk/>
            <pc:sldMk cId="2921971437" sldId="313"/>
            <ac:spMk id="112" creationId="{00000000-0000-0000-0000-000000000000}"/>
          </ac:spMkLst>
        </pc:spChg>
      </pc:sldChg>
      <pc:sldChg chg="modSp">
        <pc:chgData name="RICARDO HUMBERTO SEVILLA AGUILAR" userId="S::rsevilla@cnsf.gob.mx::94c9c77e-ccbf-4b74-aeeb-01ce0f31e326" providerId="AD" clId="Web-{5B52C74B-1D49-4B26-8122-DE1B08853F30}" dt="2021-10-12T15:22:47.736" v="79" actId="20577"/>
        <pc:sldMkLst>
          <pc:docMk/>
          <pc:sldMk cId="3490170181" sldId="317"/>
        </pc:sldMkLst>
        <pc:spChg chg="mod">
          <ac:chgData name="RICARDO HUMBERTO SEVILLA AGUILAR" userId="S::rsevilla@cnsf.gob.mx::94c9c77e-ccbf-4b74-aeeb-01ce0f31e326" providerId="AD" clId="Web-{5B52C74B-1D49-4B26-8122-DE1B08853F30}" dt="2021-10-12T15:22:47.736" v="79" actId="20577"/>
          <ac:spMkLst>
            <pc:docMk/>
            <pc:sldMk cId="3490170181" sldId="317"/>
            <ac:spMk id="112" creationId="{00000000-0000-0000-0000-000000000000}"/>
          </ac:spMkLst>
        </pc:spChg>
      </pc:sldChg>
      <pc:sldChg chg="modSp">
        <pc:chgData name="RICARDO HUMBERTO SEVILLA AGUILAR" userId="S::rsevilla@cnsf.gob.mx::94c9c77e-ccbf-4b74-aeeb-01ce0f31e326" providerId="AD" clId="Web-{5B52C74B-1D49-4B26-8122-DE1B08853F30}" dt="2021-10-12T15:21:32.356" v="70" actId="20577"/>
        <pc:sldMkLst>
          <pc:docMk/>
          <pc:sldMk cId="515762728" sldId="320"/>
        </pc:sldMkLst>
        <pc:spChg chg="mod">
          <ac:chgData name="RICARDO HUMBERTO SEVILLA AGUILAR" userId="S::rsevilla@cnsf.gob.mx::94c9c77e-ccbf-4b74-aeeb-01ce0f31e326" providerId="AD" clId="Web-{5B52C74B-1D49-4B26-8122-DE1B08853F30}" dt="2021-10-12T15:21:32.356" v="70" actId="20577"/>
          <ac:spMkLst>
            <pc:docMk/>
            <pc:sldMk cId="515762728" sldId="320"/>
            <ac:spMk id="112" creationId="{00000000-0000-0000-0000-000000000000}"/>
          </ac:spMkLst>
        </pc:spChg>
      </pc:sldChg>
      <pc:sldChg chg="modSp">
        <pc:chgData name="RICARDO HUMBERTO SEVILLA AGUILAR" userId="S::rsevilla@cnsf.gob.mx::94c9c77e-ccbf-4b74-aeeb-01ce0f31e326" providerId="AD" clId="Web-{5B52C74B-1D49-4B26-8122-DE1B08853F30}" dt="2021-10-12T15:30:02.873" v="109" actId="20577"/>
        <pc:sldMkLst>
          <pc:docMk/>
          <pc:sldMk cId="431472104" sldId="328"/>
        </pc:sldMkLst>
        <pc:spChg chg="mod">
          <ac:chgData name="RICARDO HUMBERTO SEVILLA AGUILAR" userId="S::rsevilla@cnsf.gob.mx::94c9c77e-ccbf-4b74-aeeb-01ce0f31e326" providerId="AD" clId="Web-{5B52C74B-1D49-4B26-8122-DE1B08853F30}" dt="2021-10-12T15:30:02.873" v="109" actId="20577"/>
          <ac:spMkLst>
            <pc:docMk/>
            <pc:sldMk cId="431472104" sldId="328"/>
            <ac:spMk id="112" creationId="{00000000-0000-0000-0000-000000000000}"/>
          </ac:spMkLst>
        </pc:spChg>
      </pc:sldChg>
      <pc:sldChg chg="modSp">
        <pc:chgData name="RICARDO HUMBERTO SEVILLA AGUILAR" userId="S::rsevilla@cnsf.gob.mx::94c9c77e-ccbf-4b74-aeeb-01ce0f31e326" providerId="AD" clId="Web-{5B52C74B-1D49-4B26-8122-DE1B08853F30}" dt="2021-10-12T15:24:35.837" v="81" actId="20577"/>
        <pc:sldMkLst>
          <pc:docMk/>
          <pc:sldMk cId="2951452404" sldId="329"/>
        </pc:sldMkLst>
        <pc:spChg chg="mod">
          <ac:chgData name="RICARDO HUMBERTO SEVILLA AGUILAR" userId="S::rsevilla@cnsf.gob.mx::94c9c77e-ccbf-4b74-aeeb-01ce0f31e326" providerId="AD" clId="Web-{5B52C74B-1D49-4B26-8122-DE1B08853F30}" dt="2021-10-12T15:24:35.837" v="81" actId="20577"/>
          <ac:spMkLst>
            <pc:docMk/>
            <pc:sldMk cId="2951452404" sldId="329"/>
            <ac:spMk id="112" creationId="{00000000-0000-0000-0000-000000000000}"/>
          </ac:spMkLst>
        </pc:spChg>
      </pc:sldChg>
      <pc:sldChg chg="modSp">
        <pc:chgData name="RICARDO HUMBERTO SEVILLA AGUILAR" userId="S::rsevilla@cnsf.gob.mx::94c9c77e-ccbf-4b74-aeeb-01ce0f31e326" providerId="AD" clId="Web-{5B52C74B-1D49-4B26-8122-DE1B08853F30}" dt="2021-10-12T15:23:24.520" v="80" actId="20577"/>
        <pc:sldMkLst>
          <pc:docMk/>
          <pc:sldMk cId="1661905377" sldId="331"/>
        </pc:sldMkLst>
        <pc:spChg chg="mod">
          <ac:chgData name="RICARDO HUMBERTO SEVILLA AGUILAR" userId="S::rsevilla@cnsf.gob.mx::94c9c77e-ccbf-4b74-aeeb-01ce0f31e326" providerId="AD" clId="Web-{5B52C74B-1D49-4B26-8122-DE1B08853F30}" dt="2021-10-12T15:23:24.520" v="80" actId="20577"/>
          <ac:spMkLst>
            <pc:docMk/>
            <pc:sldMk cId="1661905377" sldId="331"/>
            <ac:spMk id="112" creationId="{00000000-0000-0000-0000-000000000000}"/>
          </ac:spMkLst>
        </pc:spChg>
      </pc:sldChg>
      <pc:sldChg chg="modSp">
        <pc:chgData name="RICARDO HUMBERTO SEVILLA AGUILAR" userId="S::rsevilla@cnsf.gob.mx::94c9c77e-ccbf-4b74-aeeb-01ce0f31e326" providerId="AD" clId="Web-{5B52C74B-1D49-4B26-8122-DE1B08853F30}" dt="2021-10-12T15:29:11.651" v="101" actId="20577"/>
        <pc:sldMkLst>
          <pc:docMk/>
          <pc:sldMk cId="2363671952" sldId="333"/>
        </pc:sldMkLst>
        <pc:spChg chg="mod">
          <ac:chgData name="RICARDO HUMBERTO SEVILLA AGUILAR" userId="S::rsevilla@cnsf.gob.mx::94c9c77e-ccbf-4b74-aeeb-01ce0f31e326" providerId="AD" clId="Web-{5B52C74B-1D49-4B26-8122-DE1B08853F30}" dt="2021-10-12T15:29:11.651" v="101" actId="20577"/>
          <ac:spMkLst>
            <pc:docMk/>
            <pc:sldMk cId="2363671952" sldId="333"/>
            <ac:spMk id="112" creationId="{00000000-0000-0000-0000-000000000000}"/>
          </ac:spMkLst>
        </pc:spChg>
      </pc:sldChg>
      <pc:sldChg chg="modSp">
        <pc:chgData name="RICARDO HUMBERTO SEVILLA AGUILAR" userId="S::rsevilla@cnsf.gob.mx::94c9c77e-ccbf-4b74-aeeb-01ce0f31e326" providerId="AD" clId="Web-{5B52C74B-1D49-4B26-8122-DE1B08853F30}" dt="2021-10-12T15:27:12.081" v="96" actId="20577"/>
        <pc:sldMkLst>
          <pc:docMk/>
          <pc:sldMk cId="1166514617" sldId="334"/>
        </pc:sldMkLst>
        <pc:spChg chg="mod">
          <ac:chgData name="RICARDO HUMBERTO SEVILLA AGUILAR" userId="S::rsevilla@cnsf.gob.mx::94c9c77e-ccbf-4b74-aeeb-01ce0f31e326" providerId="AD" clId="Web-{5B52C74B-1D49-4B26-8122-DE1B08853F30}" dt="2021-10-12T15:27:12.081" v="96" actId="20577"/>
          <ac:spMkLst>
            <pc:docMk/>
            <pc:sldMk cId="1166514617" sldId="334"/>
            <ac:spMk id="112" creationId="{00000000-0000-0000-0000-000000000000}"/>
          </ac:spMkLst>
        </pc:spChg>
      </pc:sldChg>
      <pc:sldChg chg="modSp">
        <pc:chgData name="RICARDO HUMBERTO SEVILLA AGUILAR" userId="S::rsevilla@cnsf.gob.mx::94c9c77e-ccbf-4b74-aeeb-01ce0f31e326" providerId="AD" clId="Web-{5B52C74B-1D49-4B26-8122-DE1B08853F30}" dt="2021-10-12T15:26:27.219" v="92" actId="20577"/>
        <pc:sldMkLst>
          <pc:docMk/>
          <pc:sldMk cId="2777783446" sldId="335"/>
        </pc:sldMkLst>
        <pc:spChg chg="mod">
          <ac:chgData name="RICARDO HUMBERTO SEVILLA AGUILAR" userId="S::rsevilla@cnsf.gob.mx::94c9c77e-ccbf-4b74-aeeb-01ce0f31e326" providerId="AD" clId="Web-{5B52C74B-1D49-4B26-8122-DE1B08853F30}" dt="2021-10-12T15:26:27.219" v="92" actId="20577"/>
          <ac:spMkLst>
            <pc:docMk/>
            <pc:sldMk cId="2777783446" sldId="335"/>
            <ac:spMk id="112" creationId="{00000000-0000-0000-0000-000000000000}"/>
          </ac:spMkLst>
        </pc:spChg>
      </pc:sldChg>
      <pc:sldChg chg="modSp">
        <pc:chgData name="RICARDO HUMBERTO SEVILLA AGUILAR" userId="S::rsevilla@cnsf.gob.mx::94c9c77e-ccbf-4b74-aeeb-01ce0f31e326" providerId="AD" clId="Web-{5B52C74B-1D49-4B26-8122-DE1B08853F30}" dt="2021-10-12T15:39:32.363" v="228" actId="20577"/>
        <pc:sldMkLst>
          <pc:docMk/>
          <pc:sldMk cId="15696768" sldId="337"/>
        </pc:sldMkLst>
        <pc:spChg chg="mod">
          <ac:chgData name="RICARDO HUMBERTO SEVILLA AGUILAR" userId="S::rsevilla@cnsf.gob.mx::94c9c77e-ccbf-4b74-aeeb-01ce0f31e326" providerId="AD" clId="Web-{5B52C74B-1D49-4B26-8122-DE1B08853F30}" dt="2021-10-12T15:39:32.363" v="228" actId="20577"/>
          <ac:spMkLst>
            <pc:docMk/>
            <pc:sldMk cId="15696768" sldId="337"/>
            <ac:spMk id="112" creationId="{00000000-0000-0000-0000-000000000000}"/>
          </ac:spMkLst>
        </pc:spChg>
      </pc:sldChg>
      <pc:sldChg chg="modSp">
        <pc:chgData name="RICARDO HUMBERTO SEVILLA AGUILAR" userId="S::rsevilla@cnsf.gob.mx::94c9c77e-ccbf-4b74-aeeb-01ce0f31e326" providerId="AD" clId="Web-{5B52C74B-1D49-4B26-8122-DE1B08853F30}" dt="2021-10-12T15:36:37.836" v="207" actId="20577"/>
        <pc:sldMkLst>
          <pc:docMk/>
          <pc:sldMk cId="2175222983" sldId="340"/>
        </pc:sldMkLst>
        <pc:spChg chg="mod">
          <ac:chgData name="RICARDO HUMBERTO SEVILLA AGUILAR" userId="S::rsevilla@cnsf.gob.mx::94c9c77e-ccbf-4b74-aeeb-01ce0f31e326" providerId="AD" clId="Web-{5B52C74B-1D49-4B26-8122-DE1B08853F30}" dt="2021-10-12T15:36:37.836" v="207" actId="20577"/>
          <ac:spMkLst>
            <pc:docMk/>
            <pc:sldMk cId="2175222983" sldId="340"/>
            <ac:spMk id="112" creationId="{00000000-0000-0000-0000-000000000000}"/>
          </ac:spMkLst>
        </pc:spChg>
      </pc:sldChg>
      <pc:sldChg chg="modSp">
        <pc:chgData name="RICARDO HUMBERTO SEVILLA AGUILAR" userId="S::rsevilla@cnsf.gob.mx::94c9c77e-ccbf-4b74-aeeb-01ce0f31e326" providerId="AD" clId="Web-{5B52C74B-1D49-4B26-8122-DE1B08853F30}" dt="2021-10-12T15:34:38.110" v="181" actId="20577"/>
        <pc:sldMkLst>
          <pc:docMk/>
          <pc:sldMk cId="2522072770" sldId="341"/>
        </pc:sldMkLst>
        <pc:spChg chg="mod">
          <ac:chgData name="RICARDO HUMBERTO SEVILLA AGUILAR" userId="S::rsevilla@cnsf.gob.mx::94c9c77e-ccbf-4b74-aeeb-01ce0f31e326" providerId="AD" clId="Web-{5B52C74B-1D49-4B26-8122-DE1B08853F30}" dt="2021-10-12T15:34:38.110" v="181" actId="20577"/>
          <ac:spMkLst>
            <pc:docMk/>
            <pc:sldMk cId="2522072770" sldId="341"/>
            <ac:spMk id="112" creationId="{00000000-0000-0000-0000-000000000000}"/>
          </ac:spMkLst>
        </pc:spChg>
      </pc:sldChg>
      <pc:sldChg chg="modSp">
        <pc:chgData name="RICARDO HUMBERTO SEVILLA AGUILAR" userId="S::rsevilla@cnsf.gob.mx::94c9c77e-ccbf-4b74-aeeb-01ce0f31e326" providerId="AD" clId="Web-{5B52C74B-1D49-4B26-8122-DE1B08853F30}" dt="2021-10-12T15:37:07.213" v="208" actId="20577"/>
        <pc:sldMkLst>
          <pc:docMk/>
          <pc:sldMk cId="2219996494" sldId="342"/>
        </pc:sldMkLst>
        <pc:spChg chg="mod">
          <ac:chgData name="RICARDO HUMBERTO SEVILLA AGUILAR" userId="S::rsevilla@cnsf.gob.mx::94c9c77e-ccbf-4b74-aeeb-01ce0f31e326" providerId="AD" clId="Web-{5B52C74B-1D49-4B26-8122-DE1B08853F30}" dt="2021-10-12T15:37:07.213" v="208" actId="20577"/>
          <ac:spMkLst>
            <pc:docMk/>
            <pc:sldMk cId="2219996494" sldId="342"/>
            <ac:spMk id="112" creationId="{00000000-0000-0000-0000-000000000000}"/>
          </ac:spMkLst>
        </pc:spChg>
      </pc:sldChg>
      <pc:sldChg chg="modSp">
        <pc:chgData name="RICARDO HUMBERTO SEVILLA AGUILAR" userId="S::rsevilla@cnsf.gob.mx::94c9c77e-ccbf-4b74-aeeb-01ce0f31e326" providerId="AD" clId="Web-{5B52C74B-1D49-4B26-8122-DE1B08853F30}" dt="2021-10-12T15:38:08.655" v="212" actId="20577"/>
        <pc:sldMkLst>
          <pc:docMk/>
          <pc:sldMk cId="3297973336" sldId="343"/>
        </pc:sldMkLst>
        <pc:spChg chg="mod">
          <ac:chgData name="RICARDO HUMBERTO SEVILLA AGUILAR" userId="S::rsevilla@cnsf.gob.mx::94c9c77e-ccbf-4b74-aeeb-01ce0f31e326" providerId="AD" clId="Web-{5B52C74B-1D49-4B26-8122-DE1B08853F30}" dt="2021-10-12T15:37:55.216" v="209" actId="20577"/>
          <ac:spMkLst>
            <pc:docMk/>
            <pc:sldMk cId="3297973336" sldId="343"/>
            <ac:spMk id="26" creationId="{82705B2A-57BE-4B33-AA6C-0E99F9B7E80C}"/>
          </ac:spMkLst>
        </pc:spChg>
        <pc:spChg chg="mod">
          <ac:chgData name="RICARDO HUMBERTO SEVILLA AGUILAR" userId="S::rsevilla@cnsf.gob.mx::94c9c77e-ccbf-4b74-aeeb-01ce0f31e326" providerId="AD" clId="Web-{5B52C74B-1D49-4B26-8122-DE1B08853F30}" dt="2021-10-12T15:38:08.655" v="212" actId="20577"/>
          <ac:spMkLst>
            <pc:docMk/>
            <pc:sldMk cId="3297973336" sldId="343"/>
            <ac:spMk id="112" creationId="{00000000-0000-0000-0000-000000000000}"/>
          </ac:spMkLst>
        </pc:spChg>
      </pc:sldChg>
      <pc:sldChg chg="modSp">
        <pc:chgData name="RICARDO HUMBERTO SEVILLA AGUILAR" userId="S::rsevilla@cnsf.gob.mx::94c9c77e-ccbf-4b74-aeeb-01ce0f31e326" providerId="AD" clId="Web-{5B52C74B-1D49-4B26-8122-DE1B08853F30}" dt="2021-10-12T15:32:56.947" v="153" actId="20577"/>
        <pc:sldMkLst>
          <pc:docMk/>
          <pc:sldMk cId="2416346270" sldId="344"/>
        </pc:sldMkLst>
        <pc:spChg chg="mod">
          <ac:chgData name="RICARDO HUMBERTO SEVILLA AGUILAR" userId="S::rsevilla@cnsf.gob.mx::94c9c77e-ccbf-4b74-aeeb-01ce0f31e326" providerId="AD" clId="Web-{5B52C74B-1D49-4B26-8122-DE1B08853F30}" dt="2021-10-12T15:32:56.947" v="153" actId="20577"/>
          <ac:spMkLst>
            <pc:docMk/>
            <pc:sldMk cId="2416346270" sldId="344"/>
            <ac:spMk id="112" creationId="{00000000-0000-0000-0000-000000000000}"/>
          </ac:spMkLst>
        </pc:spChg>
      </pc:sldChg>
      <pc:sldChg chg="modSp">
        <pc:chgData name="RICARDO HUMBERTO SEVILLA AGUILAR" userId="S::rsevilla@cnsf.gob.mx::94c9c77e-ccbf-4b74-aeeb-01ce0f31e326" providerId="AD" clId="Web-{5B52C74B-1D49-4B26-8122-DE1B08853F30}" dt="2021-10-12T15:33:11.839" v="159" actId="20577"/>
        <pc:sldMkLst>
          <pc:docMk/>
          <pc:sldMk cId="2651896963" sldId="345"/>
        </pc:sldMkLst>
        <pc:spChg chg="mod">
          <ac:chgData name="RICARDO HUMBERTO SEVILLA AGUILAR" userId="S::rsevilla@cnsf.gob.mx::94c9c77e-ccbf-4b74-aeeb-01ce0f31e326" providerId="AD" clId="Web-{5B52C74B-1D49-4B26-8122-DE1B08853F30}" dt="2021-10-12T15:33:11.839" v="159" actId="20577"/>
          <ac:spMkLst>
            <pc:docMk/>
            <pc:sldMk cId="2651896963" sldId="345"/>
            <ac:spMk id="112" creationId="{00000000-0000-0000-0000-000000000000}"/>
          </ac:spMkLst>
        </pc:spChg>
      </pc:sldChg>
      <pc:sldChg chg="modSp">
        <pc:chgData name="RICARDO HUMBERTO SEVILLA AGUILAR" userId="S::rsevilla@cnsf.gob.mx::94c9c77e-ccbf-4b74-aeeb-01ce0f31e326" providerId="AD" clId="Web-{5B52C74B-1D49-4B26-8122-DE1B08853F30}" dt="2021-10-12T15:35:30.379" v="193" actId="20577"/>
        <pc:sldMkLst>
          <pc:docMk/>
          <pc:sldMk cId="1791051648" sldId="347"/>
        </pc:sldMkLst>
        <pc:spChg chg="mod">
          <ac:chgData name="RICARDO HUMBERTO SEVILLA AGUILAR" userId="S::rsevilla@cnsf.gob.mx::94c9c77e-ccbf-4b74-aeeb-01ce0f31e326" providerId="AD" clId="Web-{5B52C74B-1D49-4B26-8122-DE1B08853F30}" dt="2021-10-12T15:35:30.379" v="193" actId="20577"/>
          <ac:spMkLst>
            <pc:docMk/>
            <pc:sldMk cId="1791051648" sldId="347"/>
            <ac:spMk id="112" creationId="{00000000-0000-0000-0000-000000000000}"/>
          </ac:spMkLst>
        </pc:spChg>
      </pc:sldChg>
      <pc:sldChg chg="modSp">
        <pc:chgData name="RICARDO HUMBERTO SEVILLA AGUILAR" userId="S::rsevilla@cnsf.gob.mx::94c9c77e-ccbf-4b74-aeeb-01ce0f31e326" providerId="AD" clId="Web-{5B52C74B-1D49-4B26-8122-DE1B08853F30}" dt="2021-10-12T15:33:42.653" v="163" actId="20577"/>
        <pc:sldMkLst>
          <pc:docMk/>
          <pc:sldMk cId="3918584283" sldId="348"/>
        </pc:sldMkLst>
        <pc:spChg chg="mod">
          <ac:chgData name="RICARDO HUMBERTO SEVILLA AGUILAR" userId="S::rsevilla@cnsf.gob.mx::94c9c77e-ccbf-4b74-aeeb-01ce0f31e326" providerId="AD" clId="Web-{5B52C74B-1D49-4B26-8122-DE1B08853F30}" dt="2021-10-12T15:33:42.653" v="163" actId="20577"/>
          <ac:spMkLst>
            <pc:docMk/>
            <pc:sldMk cId="3918584283" sldId="348"/>
            <ac:spMk id="112" creationId="{00000000-0000-0000-0000-000000000000}"/>
          </ac:spMkLst>
        </pc:spChg>
      </pc:sldChg>
      <pc:sldChg chg="modSp">
        <pc:chgData name="RICARDO HUMBERTO SEVILLA AGUILAR" userId="S::rsevilla@cnsf.gob.mx::94c9c77e-ccbf-4b74-aeeb-01ce0f31e326" providerId="AD" clId="Web-{5B52C74B-1D49-4B26-8122-DE1B08853F30}" dt="2021-10-12T15:33:58.326" v="167" actId="20577"/>
        <pc:sldMkLst>
          <pc:docMk/>
          <pc:sldMk cId="478805158" sldId="349"/>
        </pc:sldMkLst>
        <pc:spChg chg="mod">
          <ac:chgData name="RICARDO HUMBERTO SEVILLA AGUILAR" userId="S::rsevilla@cnsf.gob.mx::94c9c77e-ccbf-4b74-aeeb-01ce0f31e326" providerId="AD" clId="Web-{5B52C74B-1D49-4B26-8122-DE1B08853F30}" dt="2021-10-12T15:33:58.326" v="167" actId="20577"/>
          <ac:spMkLst>
            <pc:docMk/>
            <pc:sldMk cId="478805158" sldId="349"/>
            <ac:spMk id="112" creationId="{00000000-0000-0000-0000-000000000000}"/>
          </ac:spMkLst>
        </pc:spChg>
      </pc:sldChg>
      <pc:sldChg chg="modSp">
        <pc:chgData name="RICARDO HUMBERTO SEVILLA AGUILAR" userId="S::rsevilla@cnsf.gob.mx::94c9c77e-ccbf-4b74-aeeb-01ce0f31e326" providerId="AD" clId="Web-{5B52C74B-1D49-4B26-8122-DE1B08853F30}" dt="2021-10-12T15:44:10.084" v="253" actId="20577"/>
        <pc:sldMkLst>
          <pc:docMk/>
          <pc:sldMk cId="983228732" sldId="350"/>
        </pc:sldMkLst>
        <pc:spChg chg="mod">
          <ac:chgData name="RICARDO HUMBERTO SEVILLA AGUILAR" userId="S::rsevilla@cnsf.gob.mx::94c9c77e-ccbf-4b74-aeeb-01ce0f31e326" providerId="AD" clId="Web-{5B52C74B-1D49-4B26-8122-DE1B08853F30}" dt="2021-10-12T15:44:10.084" v="253" actId="20577"/>
          <ac:spMkLst>
            <pc:docMk/>
            <pc:sldMk cId="983228732" sldId="350"/>
            <ac:spMk id="112" creationId="{00000000-0000-0000-0000-000000000000}"/>
          </ac:spMkLst>
        </pc:spChg>
      </pc:sldChg>
      <pc:sldChg chg="modSp">
        <pc:chgData name="RICARDO HUMBERTO SEVILLA AGUILAR" userId="S::rsevilla@cnsf.gob.mx::94c9c77e-ccbf-4b74-aeeb-01ce0f31e326" providerId="AD" clId="Web-{5B52C74B-1D49-4B26-8122-DE1B08853F30}" dt="2021-10-12T15:44:16.335" v="254" actId="14100"/>
        <pc:sldMkLst>
          <pc:docMk/>
          <pc:sldMk cId="1989884452" sldId="351"/>
        </pc:sldMkLst>
        <pc:spChg chg="mod">
          <ac:chgData name="RICARDO HUMBERTO SEVILLA AGUILAR" userId="S::rsevilla@cnsf.gob.mx::94c9c77e-ccbf-4b74-aeeb-01ce0f31e326" providerId="AD" clId="Web-{5B52C74B-1D49-4B26-8122-DE1B08853F30}" dt="2021-10-12T15:44:16.335" v="254" actId="14100"/>
          <ac:spMkLst>
            <pc:docMk/>
            <pc:sldMk cId="1989884452" sldId="351"/>
            <ac:spMk id="112" creationId="{00000000-0000-0000-0000-000000000000}"/>
          </ac:spMkLst>
        </pc:spChg>
      </pc:sldChg>
      <pc:sldChg chg="modSp">
        <pc:chgData name="RICARDO HUMBERTO SEVILLA AGUILAR" userId="S::rsevilla@cnsf.gob.mx::94c9c77e-ccbf-4b74-aeeb-01ce0f31e326" providerId="AD" clId="Web-{5B52C74B-1D49-4B26-8122-DE1B08853F30}" dt="2021-10-12T15:41:07.947" v="234" actId="20577"/>
        <pc:sldMkLst>
          <pc:docMk/>
          <pc:sldMk cId="486514686" sldId="352"/>
        </pc:sldMkLst>
        <pc:spChg chg="mod">
          <ac:chgData name="RICARDO HUMBERTO SEVILLA AGUILAR" userId="S::rsevilla@cnsf.gob.mx::94c9c77e-ccbf-4b74-aeeb-01ce0f31e326" providerId="AD" clId="Web-{5B52C74B-1D49-4B26-8122-DE1B08853F30}" dt="2021-10-12T15:41:07.947" v="234" actId="20577"/>
          <ac:spMkLst>
            <pc:docMk/>
            <pc:sldMk cId="486514686" sldId="352"/>
            <ac:spMk id="112" creationId="{00000000-0000-0000-0000-000000000000}"/>
          </ac:spMkLst>
        </pc:spChg>
      </pc:sldChg>
      <pc:sldChg chg="modSp">
        <pc:chgData name="RICARDO HUMBERTO SEVILLA AGUILAR" userId="S::rsevilla@cnsf.gob.mx::94c9c77e-ccbf-4b74-aeeb-01ce0f31e326" providerId="AD" clId="Web-{5B52C74B-1D49-4B26-8122-DE1B08853F30}" dt="2021-10-12T15:44:56.087" v="262" actId="20577"/>
        <pc:sldMkLst>
          <pc:docMk/>
          <pc:sldMk cId="3406100494" sldId="353"/>
        </pc:sldMkLst>
        <pc:spChg chg="mod">
          <ac:chgData name="RICARDO HUMBERTO SEVILLA AGUILAR" userId="S::rsevilla@cnsf.gob.mx::94c9c77e-ccbf-4b74-aeeb-01ce0f31e326" providerId="AD" clId="Web-{5B52C74B-1D49-4B26-8122-DE1B08853F30}" dt="2021-10-12T15:44:56.087" v="262" actId="20577"/>
          <ac:spMkLst>
            <pc:docMk/>
            <pc:sldMk cId="3406100494" sldId="353"/>
            <ac:spMk id="112" creationId="{00000000-0000-0000-0000-000000000000}"/>
          </ac:spMkLst>
        </pc:spChg>
      </pc:sldChg>
      <pc:sldChg chg="modSp">
        <pc:chgData name="RICARDO HUMBERTO SEVILLA AGUILAR" userId="S::rsevilla@cnsf.gob.mx::94c9c77e-ccbf-4b74-aeeb-01ce0f31e326" providerId="AD" clId="Web-{5B52C74B-1D49-4B26-8122-DE1B08853F30}" dt="2021-10-12T15:43:07.736" v="250" actId="20577"/>
        <pc:sldMkLst>
          <pc:docMk/>
          <pc:sldMk cId="438015105" sldId="354"/>
        </pc:sldMkLst>
        <pc:spChg chg="mod">
          <ac:chgData name="RICARDO HUMBERTO SEVILLA AGUILAR" userId="S::rsevilla@cnsf.gob.mx::94c9c77e-ccbf-4b74-aeeb-01ce0f31e326" providerId="AD" clId="Web-{5B52C74B-1D49-4B26-8122-DE1B08853F30}" dt="2021-10-12T15:43:07.736" v="250" actId="20577"/>
          <ac:spMkLst>
            <pc:docMk/>
            <pc:sldMk cId="438015105" sldId="354"/>
            <ac:spMk id="112" creationId="{00000000-0000-0000-0000-000000000000}"/>
          </ac:spMkLst>
        </pc:spChg>
      </pc:sldChg>
      <pc:sldChg chg="modSp">
        <pc:chgData name="RICARDO HUMBERTO SEVILLA AGUILAR" userId="S::rsevilla@cnsf.gob.mx::94c9c77e-ccbf-4b74-aeeb-01ce0f31e326" providerId="AD" clId="Web-{5B52C74B-1D49-4B26-8122-DE1B08853F30}" dt="2021-10-12T15:40:45.618" v="232" actId="20577"/>
        <pc:sldMkLst>
          <pc:docMk/>
          <pc:sldMk cId="3678511688" sldId="358"/>
        </pc:sldMkLst>
        <pc:spChg chg="mod">
          <ac:chgData name="RICARDO HUMBERTO SEVILLA AGUILAR" userId="S::rsevilla@cnsf.gob.mx::94c9c77e-ccbf-4b74-aeeb-01ce0f31e326" providerId="AD" clId="Web-{5B52C74B-1D49-4B26-8122-DE1B08853F30}" dt="2021-10-12T15:40:45.618" v="232" actId="20577"/>
          <ac:spMkLst>
            <pc:docMk/>
            <pc:sldMk cId="3678511688" sldId="358"/>
            <ac:spMk id="112" creationId="{00000000-0000-0000-0000-000000000000}"/>
          </ac:spMkLst>
        </pc:spChg>
      </pc:sldChg>
      <pc:sldChg chg="modSp">
        <pc:chgData name="RICARDO HUMBERTO SEVILLA AGUILAR" userId="S::rsevilla@cnsf.gob.mx::94c9c77e-ccbf-4b74-aeeb-01ce0f31e326" providerId="AD" clId="Web-{5B52C74B-1D49-4B26-8122-DE1B08853F30}" dt="2021-10-12T15:30:47.048" v="131" actId="20577"/>
        <pc:sldMkLst>
          <pc:docMk/>
          <pc:sldMk cId="699206805" sldId="359"/>
        </pc:sldMkLst>
        <pc:spChg chg="mod">
          <ac:chgData name="RICARDO HUMBERTO SEVILLA AGUILAR" userId="S::rsevilla@cnsf.gob.mx::94c9c77e-ccbf-4b74-aeeb-01ce0f31e326" providerId="AD" clId="Web-{5B52C74B-1D49-4B26-8122-DE1B08853F30}" dt="2021-10-12T15:30:47.048" v="131" actId="20577"/>
          <ac:spMkLst>
            <pc:docMk/>
            <pc:sldMk cId="699206805" sldId="359"/>
            <ac:spMk id="112" creationId="{00000000-0000-0000-0000-000000000000}"/>
          </ac:spMkLst>
        </pc:spChg>
      </pc:sldChg>
      <pc:sldChg chg="modSp">
        <pc:chgData name="RICARDO HUMBERTO SEVILLA AGUILAR" userId="S::rsevilla@cnsf.gob.mx::94c9c77e-ccbf-4b74-aeeb-01ce0f31e326" providerId="AD" clId="Web-{5B52C74B-1D49-4B26-8122-DE1B08853F30}" dt="2021-10-12T15:07:34.943" v="17" actId="20577"/>
        <pc:sldMkLst>
          <pc:docMk/>
          <pc:sldMk cId="1886494162" sldId="365"/>
        </pc:sldMkLst>
        <pc:spChg chg="mod">
          <ac:chgData name="RICARDO HUMBERTO SEVILLA AGUILAR" userId="S::rsevilla@cnsf.gob.mx::94c9c77e-ccbf-4b74-aeeb-01ce0f31e326" providerId="AD" clId="Web-{5B52C74B-1D49-4B26-8122-DE1B08853F30}" dt="2021-10-12T15:07:34.943" v="17" actId="20577"/>
          <ac:spMkLst>
            <pc:docMk/>
            <pc:sldMk cId="1886494162" sldId="365"/>
            <ac:spMk id="112" creationId="{00000000-0000-0000-0000-000000000000}"/>
          </ac:spMkLst>
        </pc:spChg>
      </pc:sldChg>
      <pc:sldChg chg="modSp">
        <pc:chgData name="RICARDO HUMBERTO SEVILLA AGUILAR" userId="S::rsevilla@cnsf.gob.mx::94c9c77e-ccbf-4b74-aeeb-01ce0f31e326" providerId="AD" clId="Web-{5B52C74B-1D49-4B26-8122-DE1B08853F30}" dt="2021-10-12T15:31:56.537" v="138" actId="20577"/>
        <pc:sldMkLst>
          <pc:docMk/>
          <pc:sldMk cId="3938426380" sldId="370"/>
        </pc:sldMkLst>
        <pc:spChg chg="mod">
          <ac:chgData name="RICARDO HUMBERTO SEVILLA AGUILAR" userId="S::rsevilla@cnsf.gob.mx::94c9c77e-ccbf-4b74-aeeb-01ce0f31e326" providerId="AD" clId="Web-{5B52C74B-1D49-4B26-8122-DE1B08853F30}" dt="2021-10-12T15:31:56.537" v="138" actId="20577"/>
          <ac:spMkLst>
            <pc:docMk/>
            <pc:sldMk cId="3938426380" sldId="370"/>
            <ac:spMk id="112" creationId="{00000000-0000-0000-0000-000000000000}"/>
          </ac:spMkLst>
        </pc:spChg>
      </pc:sldChg>
      <pc:sldChg chg="modSp">
        <pc:chgData name="RICARDO HUMBERTO SEVILLA AGUILAR" userId="S::rsevilla@cnsf.gob.mx::94c9c77e-ccbf-4b74-aeeb-01ce0f31e326" providerId="AD" clId="Web-{5B52C74B-1D49-4B26-8122-DE1B08853F30}" dt="2021-10-12T15:32:46.493" v="149" actId="20577"/>
        <pc:sldMkLst>
          <pc:docMk/>
          <pc:sldMk cId="1772037534" sldId="371"/>
        </pc:sldMkLst>
        <pc:spChg chg="mod">
          <ac:chgData name="RICARDO HUMBERTO SEVILLA AGUILAR" userId="S::rsevilla@cnsf.gob.mx::94c9c77e-ccbf-4b74-aeeb-01ce0f31e326" providerId="AD" clId="Web-{5B52C74B-1D49-4B26-8122-DE1B08853F30}" dt="2021-10-12T15:32:46.493" v="149" actId="20577"/>
          <ac:spMkLst>
            <pc:docMk/>
            <pc:sldMk cId="1772037534" sldId="371"/>
            <ac:spMk id="112" creationId="{00000000-0000-0000-0000-000000000000}"/>
          </ac:spMkLst>
        </pc:spChg>
      </pc:sldChg>
      <pc:sldChg chg="modSp">
        <pc:chgData name="RICARDO HUMBERTO SEVILLA AGUILAR" userId="S::rsevilla@cnsf.gob.mx::94c9c77e-ccbf-4b74-aeeb-01ce0f31e326" providerId="AD" clId="Web-{5B52C74B-1D49-4B26-8122-DE1B08853F30}" dt="2021-10-12T15:20:04.538" v="69" actId="20577"/>
        <pc:sldMkLst>
          <pc:docMk/>
          <pc:sldMk cId="3808866975" sldId="372"/>
        </pc:sldMkLst>
        <pc:spChg chg="mod">
          <ac:chgData name="RICARDO HUMBERTO SEVILLA AGUILAR" userId="S::rsevilla@cnsf.gob.mx::94c9c77e-ccbf-4b74-aeeb-01ce0f31e326" providerId="AD" clId="Web-{5B52C74B-1D49-4B26-8122-DE1B08853F30}" dt="2021-10-12T15:20:04.538" v="69" actId="20577"/>
          <ac:spMkLst>
            <pc:docMk/>
            <pc:sldMk cId="3808866975" sldId="372"/>
            <ac:spMk id="112" creationId="{00000000-0000-0000-0000-000000000000}"/>
          </ac:spMkLst>
        </pc:spChg>
      </pc:sldChg>
    </pc:docChg>
  </pc:docChgLst>
  <pc:docChgLst>
    <pc:chgData name="RICARDO HUMBERTO SEVILLA AGUILAR" userId="S::rsevilla@cnsf.gob.mx::94c9c77e-ccbf-4b74-aeeb-01ce0f31e326" providerId="AD" clId="Web-{5B949D28-2F19-4848-8A93-D3E1B4C4BB54}"/>
    <pc:docChg chg="addSld delSld modSld">
      <pc:chgData name="RICARDO HUMBERTO SEVILLA AGUILAR" userId="S::rsevilla@cnsf.gob.mx::94c9c77e-ccbf-4b74-aeeb-01ce0f31e326" providerId="AD" clId="Web-{5B949D28-2F19-4848-8A93-D3E1B4C4BB54}" dt="2021-10-14T06:42:29.159" v="431" actId="20577"/>
      <pc:docMkLst>
        <pc:docMk/>
      </pc:docMkLst>
      <pc:sldChg chg="modSp">
        <pc:chgData name="RICARDO HUMBERTO SEVILLA AGUILAR" userId="S::rsevilla@cnsf.gob.mx::94c9c77e-ccbf-4b74-aeeb-01ce0f31e326" providerId="AD" clId="Web-{5B949D28-2F19-4848-8A93-D3E1B4C4BB54}" dt="2021-10-14T05:59:44.893" v="55" actId="20577"/>
        <pc:sldMkLst>
          <pc:docMk/>
          <pc:sldMk cId="1495445757" sldId="298"/>
        </pc:sldMkLst>
        <pc:spChg chg="mod">
          <ac:chgData name="RICARDO HUMBERTO SEVILLA AGUILAR" userId="S::rsevilla@cnsf.gob.mx::94c9c77e-ccbf-4b74-aeeb-01ce0f31e326" providerId="AD" clId="Web-{5B949D28-2F19-4848-8A93-D3E1B4C4BB54}" dt="2021-10-14T05:59:44.893" v="55" actId="20577"/>
          <ac:spMkLst>
            <pc:docMk/>
            <pc:sldMk cId="1495445757" sldId="298"/>
            <ac:spMk id="112" creationId="{00000000-0000-0000-0000-000000000000}"/>
          </ac:spMkLst>
        </pc:spChg>
      </pc:sldChg>
      <pc:sldChg chg="modSp">
        <pc:chgData name="RICARDO HUMBERTO SEVILLA AGUILAR" userId="S::rsevilla@cnsf.gob.mx::94c9c77e-ccbf-4b74-aeeb-01ce0f31e326" providerId="AD" clId="Web-{5B949D28-2F19-4848-8A93-D3E1B4C4BB54}" dt="2021-10-14T05:59:55.925" v="56" actId="20577"/>
        <pc:sldMkLst>
          <pc:docMk/>
          <pc:sldMk cId="870273" sldId="299"/>
        </pc:sldMkLst>
        <pc:spChg chg="mod">
          <ac:chgData name="RICARDO HUMBERTO SEVILLA AGUILAR" userId="S::rsevilla@cnsf.gob.mx::94c9c77e-ccbf-4b74-aeeb-01ce0f31e326" providerId="AD" clId="Web-{5B949D28-2F19-4848-8A93-D3E1B4C4BB54}" dt="2021-10-14T05:59:55.925" v="56" actId="20577"/>
          <ac:spMkLst>
            <pc:docMk/>
            <pc:sldMk cId="870273" sldId="299"/>
            <ac:spMk id="112" creationId="{00000000-0000-0000-0000-000000000000}"/>
          </ac:spMkLst>
        </pc:spChg>
      </pc:sldChg>
      <pc:sldChg chg="modSp">
        <pc:chgData name="RICARDO HUMBERTO SEVILLA AGUILAR" userId="S::rsevilla@cnsf.gob.mx::94c9c77e-ccbf-4b74-aeeb-01ce0f31e326" providerId="AD" clId="Web-{5B949D28-2F19-4848-8A93-D3E1B4C4BB54}" dt="2021-10-14T05:56:30.725" v="11" actId="20577"/>
        <pc:sldMkLst>
          <pc:docMk/>
          <pc:sldMk cId="1066429403" sldId="309"/>
        </pc:sldMkLst>
        <pc:spChg chg="mod">
          <ac:chgData name="RICARDO HUMBERTO SEVILLA AGUILAR" userId="S::rsevilla@cnsf.gob.mx::94c9c77e-ccbf-4b74-aeeb-01ce0f31e326" providerId="AD" clId="Web-{5B949D28-2F19-4848-8A93-D3E1B4C4BB54}" dt="2021-10-14T05:56:30.725" v="11" actId="20577"/>
          <ac:spMkLst>
            <pc:docMk/>
            <pc:sldMk cId="1066429403" sldId="309"/>
            <ac:spMk id="46" creationId="{733871F9-B415-4B52-B898-8D88135B6383}"/>
          </ac:spMkLst>
        </pc:spChg>
        <pc:spChg chg="mod">
          <ac:chgData name="RICARDO HUMBERTO SEVILLA AGUILAR" userId="S::rsevilla@cnsf.gob.mx::94c9c77e-ccbf-4b74-aeeb-01ce0f31e326" providerId="AD" clId="Web-{5B949D28-2F19-4848-8A93-D3E1B4C4BB54}" dt="2021-10-14T05:55:58.691" v="9" actId="20577"/>
          <ac:spMkLst>
            <pc:docMk/>
            <pc:sldMk cId="1066429403" sldId="309"/>
            <ac:spMk id="112" creationId="{00000000-0000-0000-0000-000000000000}"/>
          </ac:spMkLst>
        </pc:spChg>
      </pc:sldChg>
      <pc:sldChg chg="modSp">
        <pc:chgData name="RICARDO HUMBERTO SEVILLA AGUILAR" userId="S::rsevilla@cnsf.gob.mx::94c9c77e-ccbf-4b74-aeeb-01ce0f31e326" providerId="AD" clId="Web-{5B949D28-2F19-4848-8A93-D3E1B4C4BB54}" dt="2021-10-14T05:57:40.588" v="40" actId="1076"/>
        <pc:sldMkLst>
          <pc:docMk/>
          <pc:sldMk cId="1348097260" sldId="314"/>
        </pc:sldMkLst>
        <pc:spChg chg="mod">
          <ac:chgData name="RICARDO HUMBERTO SEVILLA AGUILAR" userId="S::rsevilla@cnsf.gob.mx::94c9c77e-ccbf-4b74-aeeb-01ce0f31e326" providerId="AD" clId="Web-{5B949D28-2F19-4848-8A93-D3E1B4C4BB54}" dt="2021-10-14T05:57:33.650" v="39" actId="20577"/>
          <ac:spMkLst>
            <pc:docMk/>
            <pc:sldMk cId="1348097260" sldId="314"/>
            <ac:spMk id="112" creationId="{00000000-0000-0000-0000-000000000000}"/>
          </ac:spMkLst>
        </pc:spChg>
        <pc:graphicFrameChg chg="mod modGraphic">
          <ac:chgData name="RICARDO HUMBERTO SEVILLA AGUILAR" userId="S::rsevilla@cnsf.gob.mx::94c9c77e-ccbf-4b74-aeeb-01ce0f31e326" providerId="AD" clId="Web-{5B949D28-2F19-4848-8A93-D3E1B4C4BB54}" dt="2021-10-14T05:57:40.588" v="40" actId="1076"/>
          <ac:graphicFrameMkLst>
            <pc:docMk/>
            <pc:sldMk cId="1348097260" sldId="314"/>
            <ac:graphicFrameMk id="11" creationId="{946A7692-CF20-42C9-857E-18ADF42A5803}"/>
          </ac:graphicFrameMkLst>
        </pc:graphicFrameChg>
      </pc:sldChg>
      <pc:sldChg chg="modSp">
        <pc:chgData name="RICARDO HUMBERTO SEVILLA AGUILAR" userId="S::rsevilla@cnsf.gob.mx::94c9c77e-ccbf-4b74-aeeb-01ce0f31e326" providerId="AD" clId="Web-{5B949D28-2F19-4848-8A93-D3E1B4C4BB54}" dt="2021-10-14T05:59:31.720" v="54" actId="20577"/>
        <pc:sldMkLst>
          <pc:docMk/>
          <pc:sldMk cId="515762728" sldId="320"/>
        </pc:sldMkLst>
        <pc:spChg chg="mod">
          <ac:chgData name="RICARDO HUMBERTO SEVILLA AGUILAR" userId="S::rsevilla@cnsf.gob.mx::94c9c77e-ccbf-4b74-aeeb-01ce0f31e326" providerId="AD" clId="Web-{5B949D28-2F19-4848-8A93-D3E1B4C4BB54}" dt="2021-10-14T05:59:31.720" v="54" actId="20577"/>
          <ac:spMkLst>
            <pc:docMk/>
            <pc:sldMk cId="515762728" sldId="320"/>
            <ac:spMk id="112" creationId="{00000000-0000-0000-0000-000000000000}"/>
          </ac:spMkLst>
        </pc:spChg>
      </pc:sldChg>
      <pc:sldChg chg="modSp">
        <pc:chgData name="RICARDO HUMBERTO SEVILLA AGUILAR" userId="S::rsevilla@cnsf.gob.mx::94c9c77e-ccbf-4b74-aeeb-01ce0f31e326" providerId="AD" clId="Web-{5B949D28-2F19-4848-8A93-D3E1B4C4BB54}" dt="2021-10-14T05:58:02.371" v="49" actId="20577"/>
        <pc:sldMkLst>
          <pc:docMk/>
          <pc:sldMk cId="2548019589" sldId="323"/>
        </pc:sldMkLst>
        <pc:spChg chg="mod">
          <ac:chgData name="RICARDO HUMBERTO SEVILLA AGUILAR" userId="S::rsevilla@cnsf.gob.mx::94c9c77e-ccbf-4b74-aeeb-01ce0f31e326" providerId="AD" clId="Web-{5B949D28-2F19-4848-8A93-D3E1B4C4BB54}" dt="2021-10-14T05:58:02.371" v="49" actId="20577"/>
          <ac:spMkLst>
            <pc:docMk/>
            <pc:sldMk cId="2548019589" sldId="323"/>
            <ac:spMk id="112" creationId="{00000000-0000-0000-0000-000000000000}"/>
          </ac:spMkLst>
        </pc:spChg>
      </pc:sldChg>
      <pc:sldChg chg="modSp">
        <pc:chgData name="RICARDO HUMBERTO SEVILLA AGUILAR" userId="S::rsevilla@cnsf.gob.mx::94c9c77e-ccbf-4b74-aeeb-01ce0f31e326" providerId="AD" clId="Web-{5B949D28-2F19-4848-8A93-D3E1B4C4BB54}" dt="2021-10-14T06:13:27.569" v="125" actId="20577"/>
        <pc:sldMkLst>
          <pc:docMk/>
          <pc:sldMk cId="3382721311" sldId="330"/>
        </pc:sldMkLst>
        <pc:spChg chg="mod">
          <ac:chgData name="RICARDO HUMBERTO SEVILLA AGUILAR" userId="S::rsevilla@cnsf.gob.mx::94c9c77e-ccbf-4b74-aeeb-01ce0f31e326" providerId="AD" clId="Web-{5B949D28-2F19-4848-8A93-D3E1B4C4BB54}" dt="2021-10-14T06:11:03.841" v="109" actId="1076"/>
          <ac:spMkLst>
            <pc:docMk/>
            <pc:sldMk cId="3382721311" sldId="330"/>
            <ac:spMk id="16" creationId="{8CBECD97-8790-416C-AC2F-B12F68D42107}"/>
          </ac:spMkLst>
        </pc:spChg>
        <pc:spChg chg="mod">
          <ac:chgData name="RICARDO HUMBERTO SEVILLA AGUILAR" userId="S::rsevilla@cnsf.gob.mx::94c9c77e-ccbf-4b74-aeeb-01ce0f31e326" providerId="AD" clId="Web-{5B949D28-2F19-4848-8A93-D3E1B4C4BB54}" dt="2021-10-14T06:07:46.062" v="71" actId="1076"/>
          <ac:spMkLst>
            <pc:docMk/>
            <pc:sldMk cId="3382721311" sldId="330"/>
            <ac:spMk id="17" creationId="{7D5315C3-B7F7-4ED9-A0FD-4194BEAE540F}"/>
          </ac:spMkLst>
        </pc:spChg>
        <pc:spChg chg="mod">
          <ac:chgData name="RICARDO HUMBERTO SEVILLA AGUILAR" userId="S::rsevilla@cnsf.gob.mx::94c9c77e-ccbf-4b74-aeeb-01ce0f31e326" providerId="AD" clId="Web-{5B949D28-2F19-4848-8A93-D3E1B4C4BB54}" dt="2021-10-14T06:10:15.932" v="100" actId="20577"/>
          <ac:spMkLst>
            <pc:docMk/>
            <pc:sldMk cId="3382721311" sldId="330"/>
            <ac:spMk id="18" creationId="{752276AF-F837-49CD-ABF9-16B7AC52880A}"/>
          </ac:spMkLst>
        </pc:spChg>
        <pc:spChg chg="mod">
          <ac:chgData name="RICARDO HUMBERTO SEVILLA AGUILAR" userId="S::rsevilla@cnsf.gob.mx::94c9c77e-ccbf-4b74-aeeb-01ce0f31e326" providerId="AD" clId="Web-{5B949D28-2F19-4848-8A93-D3E1B4C4BB54}" dt="2021-10-14T06:10:48.465" v="106" actId="1076"/>
          <ac:spMkLst>
            <pc:docMk/>
            <pc:sldMk cId="3382721311" sldId="330"/>
            <ac:spMk id="19" creationId="{39295A85-CB39-4E76-846F-982E6A8CC22A}"/>
          </ac:spMkLst>
        </pc:spChg>
        <pc:spChg chg="mod">
          <ac:chgData name="RICARDO HUMBERTO SEVILLA AGUILAR" userId="S::rsevilla@cnsf.gob.mx::94c9c77e-ccbf-4b74-aeeb-01ce0f31e326" providerId="AD" clId="Web-{5B949D28-2F19-4848-8A93-D3E1B4C4BB54}" dt="2021-10-14T06:09:53.899" v="97" actId="1076"/>
          <ac:spMkLst>
            <pc:docMk/>
            <pc:sldMk cId="3382721311" sldId="330"/>
            <ac:spMk id="29" creationId="{92F4AE0A-E163-4600-A598-77E27B92B7DE}"/>
          </ac:spMkLst>
        </pc:spChg>
        <pc:spChg chg="mod">
          <ac:chgData name="RICARDO HUMBERTO SEVILLA AGUILAR" userId="S::rsevilla@cnsf.gob.mx::94c9c77e-ccbf-4b74-aeeb-01ce0f31e326" providerId="AD" clId="Web-{5B949D28-2F19-4848-8A93-D3E1B4C4BB54}" dt="2021-10-14T06:11:38.921" v="113" actId="20577"/>
          <ac:spMkLst>
            <pc:docMk/>
            <pc:sldMk cId="3382721311" sldId="330"/>
            <ac:spMk id="31" creationId="{F1482C33-8FB3-4E01-AA46-A7BB7DAC6079}"/>
          </ac:spMkLst>
        </pc:spChg>
        <pc:spChg chg="mod">
          <ac:chgData name="RICARDO HUMBERTO SEVILLA AGUILAR" userId="S::rsevilla@cnsf.gob.mx::94c9c77e-ccbf-4b74-aeeb-01ce0f31e326" providerId="AD" clId="Web-{5B949D28-2F19-4848-8A93-D3E1B4C4BB54}" dt="2021-10-14T06:07:27.843" v="69" actId="1076"/>
          <ac:spMkLst>
            <pc:docMk/>
            <pc:sldMk cId="3382721311" sldId="330"/>
            <ac:spMk id="33" creationId="{99603A16-8365-496A-B46C-F824D25E00B6}"/>
          </ac:spMkLst>
        </pc:spChg>
        <pc:spChg chg="mod">
          <ac:chgData name="RICARDO HUMBERTO SEVILLA AGUILAR" userId="S::rsevilla@cnsf.gob.mx::94c9c77e-ccbf-4b74-aeeb-01ce0f31e326" providerId="AD" clId="Web-{5B949D28-2F19-4848-8A93-D3E1B4C4BB54}" dt="2021-10-14T06:11:45.797" v="114" actId="14100"/>
          <ac:spMkLst>
            <pc:docMk/>
            <pc:sldMk cId="3382721311" sldId="330"/>
            <ac:spMk id="34" creationId="{ECC05E6A-BEDC-4941-B07A-F8B9905A87ED}"/>
          </ac:spMkLst>
        </pc:spChg>
        <pc:spChg chg="mod">
          <ac:chgData name="RICARDO HUMBERTO SEVILLA AGUILAR" userId="S::rsevilla@cnsf.gob.mx::94c9c77e-ccbf-4b74-aeeb-01ce0f31e326" providerId="AD" clId="Web-{5B949D28-2F19-4848-8A93-D3E1B4C4BB54}" dt="2021-10-14T06:11:51.500" v="115" actId="1076"/>
          <ac:spMkLst>
            <pc:docMk/>
            <pc:sldMk cId="3382721311" sldId="330"/>
            <ac:spMk id="35" creationId="{E28DF16F-FD9F-4466-A0C7-AD673829904A}"/>
          </ac:spMkLst>
        </pc:spChg>
        <pc:spChg chg="mod">
          <ac:chgData name="RICARDO HUMBERTO SEVILLA AGUILAR" userId="S::rsevilla@cnsf.gob.mx::94c9c77e-ccbf-4b74-aeeb-01ce0f31e326" providerId="AD" clId="Web-{5B949D28-2F19-4848-8A93-D3E1B4C4BB54}" dt="2021-10-14T06:13:27.569" v="125" actId="20577"/>
          <ac:spMkLst>
            <pc:docMk/>
            <pc:sldMk cId="3382721311" sldId="330"/>
            <ac:spMk id="112" creationId="{00000000-0000-0000-0000-000000000000}"/>
          </ac:spMkLst>
        </pc:spChg>
        <pc:cxnChg chg="mod">
          <ac:chgData name="RICARDO HUMBERTO SEVILLA AGUILAR" userId="S::rsevilla@cnsf.gob.mx::94c9c77e-ccbf-4b74-aeeb-01ce0f31e326" providerId="AD" clId="Web-{5B949D28-2F19-4848-8A93-D3E1B4C4BB54}" dt="2021-10-14T06:07:46.109" v="75" actId="1076"/>
          <ac:cxnSpMkLst>
            <pc:docMk/>
            <pc:sldMk cId="3382721311" sldId="330"/>
            <ac:cxnSpMk id="14" creationId="{FB3F3D3C-950E-4232-A004-D79DC41A6D61}"/>
          </ac:cxnSpMkLst>
        </pc:cxnChg>
        <pc:cxnChg chg="mod">
          <ac:chgData name="RICARDO HUMBERTO SEVILLA AGUILAR" userId="S::rsevilla@cnsf.gob.mx::94c9c77e-ccbf-4b74-aeeb-01ce0f31e326" providerId="AD" clId="Web-{5B949D28-2F19-4848-8A93-D3E1B4C4BB54}" dt="2021-10-14T06:11:14.967" v="110" actId="1076"/>
          <ac:cxnSpMkLst>
            <pc:docMk/>
            <pc:sldMk cId="3382721311" sldId="330"/>
            <ac:cxnSpMk id="15" creationId="{993DD613-CE96-46F9-9323-485388866B01}"/>
          </ac:cxnSpMkLst>
        </pc:cxnChg>
        <pc:cxnChg chg="mod">
          <ac:chgData name="RICARDO HUMBERTO SEVILLA AGUILAR" userId="S::rsevilla@cnsf.gob.mx::94c9c77e-ccbf-4b74-aeeb-01ce0f31e326" providerId="AD" clId="Web-{5B949D28-2F19-4848-8A93-D3E1B4C4BB54}" dt="2021-10-14T06:11:19.405" v="111" actId="1076"/>
          <ac:cxnSpMkLst>
            <pc:docMk/>
            <pc:sldMk cId="3382721311" sldId="330"/>
            <ac:cxnSpMk id="27" creationId="{18CE75D0-718D-4427-A27C-BC24EE688F04}"/>
          </ac:cxnSpMkLst>
        </pc:cxnChg>
        <pc:cxnChg chg="mod">
          <ac:chgData name="RICARDO HUMBERTO SEVILLA AGUILAR" userId="S::rsevilla@cnsf.gob.mx::94c9c77e-ccbf-4b74-aeeb-01ce0f31e326" providerId="AD" clId="Web-{5B949D28-2F19-4848-8A93-D3E1B4C4BB54}" dt="2021-10-14T06:10:43.356" v="105" actId="1076"/>
          <ac:cxnSpMkLst>
            <pc:docMk/>
            <pc:sldMk cId="3382721311" sldId="330"/>
            <ac:cxnSpMk id="28" creationId="{0BB7B64E-2894-47CC-B10A-F862DC40A1EC}"/>
          </ac:cxnSpMkLst>
        </pc:cxnChg>
        <pc:cxnChg chg="mod">
          <ac:chgData name="RICARDO HUMBERTO SEVILLA AGUILAR" userId="S::rsevilla@cnsf.gob.mx::94c9c77e-ccbf-4b74-aeeb-01ce0f31e326" providerId="AD" clId="Web-{5B949D28-2F19-4848-8A93-D3E1B4C4BB54}" dt="2021-10-14T06:12:26.815" v="118" actId="1076"/>
          <ac:cxnSpMkLst>
            <pc:docMk/>
            <pc:sldMk cId="3382721311" sldId="330"/>
            <ac:cxnSpMk id="30" creationId="{459C8C79-888C-4AC8-96BD-4B2506850CB3}"/>
          </ac:cxnSpMkLst>
        </pc:cxnChg>
        <pc:cxnChg chg="mod">
          <ac:chgData name="RICARDO HUMBERTO SEVILLA AGUILAR" userId="S::rsevilla@cnsf.gob.mx::94c9c77e-ccbf-4b74-aeeb-01ce0f31e326" providerId="AD" clId="Web-{5B949D28-2F19-4848-8A93-D3E1B4C4BB54}" dt="2021-10-14T06:12:12.126" v="116" actId="1076"/>
          <ac:cxnSpMkLst>
            <pc:docMk/>
            <pc:sldMk cId="3382721311" sldId="330"/>
            <ac:cxnSpMk id="32" creationId="{80CBBD5F-96DA-4499-BF16-727CEEEC9540}"/>
          </ac:cxnSpMkLst>
        </pc:cxnChg>
      </pc:sldChg>
      <pc:sldChg chg="modSp">
        <pc:chgData name="RICARDO HUMBERTO SEVILLA AGUILAR" userId="S::rsevilla@cnsf.gob.mx::94c9c77e-ccbf-4b74-aeeb-01ce0f31e326" providerId="AD" clId="Web-{5B949D28-2F19-4848-8A93-D3E1B4C4BB54}" dt="2021-10-14T06:15:21.935" v="126" actId="20577"/>
        <pc:sldMkLst>
          <pc:docMk/>
          <pc:sldMk cId="3632577057" sldId="332"/>
        </pc:sldMkLst>
        <pc:spChg chg="mod">
          <ac:chgData name="RICARDO HUMBERTO SEVILLA AGUILAR" userId="S::rsevilla@cnsf.gob.mx::94c9c77e-ccbf-4b74-aeeb-01ce0f31e326" providerId="AD" clId="Web-{5B949D28-2F19-4848-8A93-D3E1B4C4BB54}" dt="2021-10-14T06:15:21.935" v="126" actId="20577"/>
          <ac:spMkLst>
            <pc:docMk/>
            <pc:sldMk cId="3632577057" sldId="332"/>
            <ac:spMk id="112" creationId="{00000000-0000-0000-0000-000000000000}"/>
          </ac:spMkLst>
        </pc:spChg>
      </pc:sldChg>
      <pc:sldChg chg="addSp delSp modSp">
        <pc:chgData name="RICARDO HUMBERTO SEVILLA AGUILAR" userId="S::rsevilla@cnsf.gob.mx::94c9c77e-ccbf-4b74-aeeb-01ce0f31e326" providerId="AD" clId="Web-{5B949D28-2F19-4848-8A93-D3E1B4C4BB54}" dt="2021-10-14T06:29:49.910" v="405"/>
        <pc:sldMkLst>
          <pc:docMk/>
          <pc:sldMk cId="2175222983" sldId="340"/>
        </pc:sldMkLst>
        <pc:spChg chg="mod">
          <ac:chgData name="RICARDO HUMBERTO SEVILLA AGUILAR" userId="S::rsevilla@cnsf.gob.mx::94c9c77e-ccbf-4b74-aeeb-01ce0f31e326" providerId="AD" clId="Web-{5B949D28-2F19-4848-8A93-D3E1B4C4BB54}" dt="2021-10-14T06:25:57.645" v="265" actId="20577"/>
          <ac:spMkLst>
            <pc:docMk/>
            <pc:sldMk cId="2175222983" sldId="340"/>
            <ac:spMk id="112" creationId="{00000000-0000-0000-0000-000000000000}"/>
          </ac:spMkLst>
        </pc:spChg>
        <pc:graphicFrameChg chg="add del mod">
          <ac:chgData name="RICARDO HUMBERTO SEVILLA AGUILAR" userId="S::rsevilla@cnsf.gob.mx::94c9c77e-ccbf-4b74-aeeb-01ce0f31e326" providerId="AD" clId="Web-{5B949D28-2F19-4848-8A93-D3E1B4C4BB54}" dt="2021-10-14T06:26:05.787" v="267"/>
          <ac:graphicFrameMkLst>
            <pc:docMk/>
            <pc:sldMk cId="2175222983" sldId="340"/>
            <ac:graphicFrameMk id="3" creationId="{0A6E39BB-1271-4CBF-A50E-498CEC1D8ED2}"/>
          </ac:graphicFrameMkLst>
        </pc:graphicFrameChg>
        <pc:graphicFrameChg chg="add del mod modGraphic">
          <ac:chgData name="RICARDO HUMBERTO SEVILLA AGUILAR" userId="S::rsevilla@cnsf.gob.mx::94c9c77e-ccbf-4b74-aeeb-01ce0f31e326" providerId="AD" clId="Web-{5B949D28-2F19-4848-8A93-D3E1B4C4BB54}" dt="2021-10-14T06:26:48.883" v="272"/>
          <ac:graphicFrameMkLst>
            <pc:docMk/>
            <pc:sldMk cId="2175222983" sldId="340"/>
            <ac:graphicFrameMk id="5" creationId="{C28E86C9-5C60-469A-9DF1-CE4A15363EF1}"/>
          </ac:graphicFrameMkLst>
        </pc:graphicFrameChg>
        <pc:graphicFrameChg chg="add mod modGraphic">
          <ac:chgData name="RICARDO HUMBERTO SEVILLA AGUILAR" userId="S::rsevilla@cnsf.gob.mx::94c9c77e-ccbf-4b74-aeeb-01ce0f31e326" providerId="AD" clId="Web-{5B949D28-2F19-4848-8A93-D3E1B4C4BB54}" dt="2021-10-14T06:29:49.910" v="405"/>
          <ac:graphicFrameMkLst>
            <pc:docMk/>
            <pc:sldMk cId="2175222983" sldId="340"/>
            <ac:graphicFrameMk id="6" creationId="{580A97CC-F40A-4E7E-8F30-5559009FAB3A}"/>
          </ac:graphicFrameMkLst>
        </pc:graphicFrameChg>
      </pc:sldChg>
      <pc:sldChg chg="modSp">
        <pc:chgData name="RICARDO HUMBERTO SEVILLA AGUILAR" userId="S::rsevilla@cnsf.gob.mx::94c9c77e-ccbf-4b74-aeeb-01ce0f31e326" providerId="AD" clId="Web-{5B949D28-2F19-4848-8A93-D3E1B4C4BB54}" dt="2021-10-14T06:24:02.904" v="253" actId="20577"/>
        <pc:sldMkLst>
          <pc:docMk/>
          <pc:sldMk cId="2219996494" sldId="342"/>
        </pc:sldMkLst>
        <pc:spChg chg="mod">
          <ac:chgData name="RICARDO HUMBERTO SEVILLA AGUILAR" userId="S::rsevilla@cnsf.gob.mx::94c9c77e-ccbf-4b74-aeeb-01ce0f31e326" providerId="AD" clId="Web-{5B949D28-2F19-4848-8A93-D3E1B4C4BB54}" dt="2021-10-14T06:24:02.904" v="253" actId="20577"/>
          <ac:spMkLst>
            <pc:docMk/>
            <pc:sldMk cId="2219996494" sldId="342"/>
            <ac:spMk id="112" creationId="{00000000-0000-0000-0000-000000000000}"/>
          </ac:spMkLst>
        </pc:spChg>
      </pc:sldChg>
      <pc:sldChg chg="modSp">
        <pc:chgData name="RICARDO HUMBERTO SEVILLA AGUILAR" userId="S::rsevilla@cnsf.gob.mx::94c9c77e-ccbf-4b74-aeeb-01ce0f31e326" providerId="AD" clId="Web-{5B949D28-2F19-4848-8A93-D3E1B4C4BB54}" dt="2021-10-14T06:33:18.953" v="407" actId="14100"/>
        <pc:sldMkLst>
          <pc:docMk/>
          <pc:sldMk cId="3297973336" sldId="343"/>
        </pc:sldMkLst>
        <pc:spChg chg="mod">
          <ac:chgData name="RICARDO HUMBERTO SEVILLA AGUILAR" userId="S::rsevilla@cnsf.gob.mx::94c9c77e-ccbf-4b74-aeeb-01ce0f31e326" providerId="AD" clId="Web-{5B949D28-2F19-4848-8A93-D3E1B4C4BB54}" dt="2021-10-14T06:33:18.953" v="407" actId="14100"/>
          <ac:spMkLst>
            <pc:docMk/>
            <pc:sldMk cId="3297973336" sldId="343"/>
            <ac:spMk id="112" creationId="{00000000-0000-0000-0000-000000000000}"/>
          </ac:spMkLst>
        </pc:spChg>
      </pc:sldChg>
      <pc:sldChg chg="modSp">
        <pc:chgData name="RICARDO HUMBERTO SEVILLA AGUILAR" userId="S::rsevilla@cnsf.gob.mx::94c9c77e-ccbf-4b74-aeeb-01ce0f31e326" providerId="AD" clId="Web-{5B949D28-2F19-4848-8A93-D3E1B4C4BB54}" dt="2021-10-14T06:18:01.382" v="155" actId="20577"/>
        <pc:sldMkLst>
          <pc:docMk/>
          <pc:sldMk cId="2651896963" sldId="345"/>
        </pc:sldMkLst>
        <pc:spChg chg="mod">
          <ac:chgData name="RICARDO HUMBERTO SEVILLA AGUILAR" userId="S::rsevilla@cnsf.gob.mx::94c9c77e-ccbf-4b74-aeeb-01ce0f31e326" providerId="AD" clId="Web-{5B949D28-2F19-4848-8A93-D3E1B4C4BB54}" dt="2021-10-14T06:18:01.382" v="155" actId="20577"/>
          <ac:spMkLst>
            <pc:docMk/>
            <pc:sldMk cId="2651896963" sldId="345"/>
            <ac:spMk id="41" creationId="{80FAC2B2-284B-4378-A509-CAF0C0C3E3E2}"/>
          </ac:spMkLst>
        </pc:spChg>
        <pc:spChg chg="mod">
          <ac:chgData name="RICARDO HUMBERTO SEVILLA AGUILAR" userId="S::rsevilla@cnsf.gob.mx::94c9c77e-ccbf-4b74-aeeb-01ce0f31e326" providerId="AD" clId="Web-{5B949D28-2F19-4848-8A93-D3E1B4C4BB54}" dt="2021-10-14T06:17:47.147" v="141" actId="20577"/>
          <ac:spMkLst>
            <pc:docMk/>
            <pc:sldMk cId="2651896963" sldId="345"/>
            <ac:spMk id="112" creationId="{00000000-0000-0000-0000-000000000000}"/>
          </ac:spMkLst>
        </pc:spChg>
        <pc:cxnChg chg="mod">
          <ac:chgData name="RICARDO HUMBERTO SEVILLA AGUILAR" userId="S::rsevilla@cnsf.gob.mx::94c9c77e-ccbf-4b74-aeeb-01ce0f31e326" providerId="AD" clId="Web-{5B949D28-2F19-4848-8A93-D3E1B4C4BB54}" dt="2021-10-14T06:17:58.054" v="150" actId="20577"/>
          <ac:cxnSpMkLst>
            <pc:docMk/>
            <pc:sldMk cId="2651896963" sldId="345"/>
            <ac:cxnSpMk id="50" creationId="{29363B45-D723-4F71-A62D-81FA1845DBCF}"/>
          </ac:cxnSpMkLst>
        </pc:cxnChg>
      </pc:sldChg>
      <pc:sldChg chg="addSp delSp modSp">
        <pc:chgData name="RICARDO HUMBERTO SEVILLA AGUILAR" userId="S::rsevilla@cnsf.gob.mx::94c9c77e-ccbf-4b74-aeeb-01ce0f31e326" providerId="AD" clId="Web-{5B949D28-2F19-4848-8A93-D3E1B4C4BB54}" dt="2021-10-14T06:27:16.885" v="274"/>
        <pc:sldMkLst>
          <pc:docMk/>
          <pc:sldMk cId="1791051648" sldId="347"/>
        </pc:sldMkLst>
        <pc:picChg chg="add del mod">
          <ac:chgData name="RICARDO HUMBERTO SEVILLA AGUILAR" userId="S::rsevilla@cnsf.gob.mx::94c9c77e-ccbf-4b74-aeeb-01ce0f31e326" providerId="AD" clId="Web-{5B949D28-2F19-4848-8A93-D3E1B4C4BB54}" dt="2021-10-14T06:27:16.885" v="274"/>
          <ac:picMkLst>
            <pc:docMk/>
            <pc:sldMk cId="1791051648" sldId="347"/>
            <ac:picMk id="2" creationId="{9C0AFBA5-005D-491B-9544-CB2B47650D8C}"/>
          </ac:picMkLst>
        </pc:picChg>
      </pc:sldChg>
      <pc:sldChg chg="modSp">
        <pc:chgData name="RICARDO HUMBERTO SEVILLA AGUILAR" userId="S::rsevilla@cnsf.gob.mx::94c9c77e-ccbf-4b74-aeeb-01ce0f31e326" providerId="AD" clId="Web-{5B949D28-2F19-4848-8A93-D3E1B4C4BB54}" dt="2021-10-14T06:40:52.872" v="417" actId="20577"/>
        <pc:sldMkLst>
          <pc:docMk/>
          <pc:sldMk cId="983228732" sldId="350"/>
        </pc:sldMkLst>
        <pc:spChg chg="mod">
          <ac:chgData name="RICARDO HUMBERTO SEVILLA AGUILAR" userId="S::rsevilla@cnsf.gob.mx::94c9c77e-ccbf-4b74-aeeb-01ce0f31e326" providerId="AD" clId="Web-{5B949D28-2F19-4848-8A93-D3E1B4C4BB54}" dt="2021-10-14T06:40:52.872" v="417" actId="20577"/>
          <ac:spMkLst>
            <pc:docMk/>
            <pc:sldMk cId="983228732" sldId="350"/>
            <ac:spMk id="112" creationId="{00000000-0000-0000-0000-000000000000}"/>
          </ac:spMkLst>
        </pc:spChg>
      </pc:sldChg>
      <pc:sldChg chg="modSp">
        <pc:chgData name="RICARDO HUMBERTO SEVILLA AGUILAR" userId="S::rsevilla@cnsf.gob.mx::94c9c77e-ccbf-4b74-aeeb-01ce0f31e326" providerId="AD" clId="Web-{5B949D28-2F19-4848-8A93-D3E1B4C4BB54}" dt="2021-10-14T06:40:05.884" v="415" actId="20577"/>
        <pc:sldMkLst>
          <pc:docMk/>
          <pc:sldMk cId="1989884452" sldId="351"/>
        </pc:sldMkLst>
        <pc:spChg chg="mod">
          <ac:chgData name="RICARDO HUMBERTO SEVILLA AGUILAR" userId="S::rsevilla@cnsf.gob.mx::94c9c77e-ccbf-4b74-aeeb-01ce0f31e326" providerId="AD" clId="Web-{5B949D28-2F19-4848-8A93-D3E1B4C4BB54}" dt="2021-10-14T06:40:05.884" v="415" actId="20577"/>
          <ac:spMkLst>
            <pc:docMk/>
            <pc:sldMk cId="1989884452" sldId="351"/>
            <ac:spMk id="112" creationId="{00000000-0000-0000-0000-000000000000}"/>
          </ac:spMkLst>
        </pc:spChg>
      </pc:sldChg>
      <pc:sldChg chg="modSp">
        <pc:chgData name="RICARDO HUMBERTO SEVILLA AGUILAR" userId="S::rsevilla@cnsf.gob.mx::94c9c77e-ccbf-4b74-aeeb-01ce0f31e326" providerId="AD" clId="Web-{5B949D28-2F19-4848-8A93-D3E1B4C4BB54}" dt="2021-10-14T06:37:22.062" v="413" actId="20577"/>
        <pc:sldMkLst>
          <pc:docMk/>
          <pc:sldMk cId="486514686" sldId="352"/>
        </pc:sldMkLst>
        <pc:spChg chg="mod">
          <ac:chgData name="RICARDO HUMBERTO SEVILLA AGUILAR" userId="S::rsevilla@cnsf.gob.mx::94c9c77e-ccbf-4b74-aeeb-01ce0f31e326" providerId="AD" clId="Web-{5B949D28-2F19-4848-8A93-D3E1B4C4BB54}" dt="2021-10-14T06:37:22.062" v="413" actId="20577"/>
          <ac:spMkLst>
            <pc:docMk/>
            <pc:sldMk cId="486514686" sldId="352"/>
            <ac:spMk id="112" creationId="{00000000-0000-0000-0000-000000000000}"/>
          </ac:spMkLst>
        </pc:spChg>
      </pc:sldChg>
      <pc:sldChg chg="addSp delSp modSp">
        <pc:chgData name="RICARDO HUMBERTO SEVILLA AGUILAR" userId="S::rsevilla@cnsf.gob.mx::94c9c77e-ccbf-4b74-aeeb-01ce0f31e326" providerId="AD" clId="Web-{5B949D28-2F19-4848-8A93-D3E1B4C4BB54}" dt="2021-10-14T06:42:29.159" v="431" actId="20577"/>
        <pc:sldMkLst>
          <pc:docMk/>
          <pc:sldMk cId="3320906722" sldId="355"/>
        </pc:sldMkLst>
        <pc:spChg chg="mod">
          <ac:chgData name="RICARDO HUMBERTO SEVILLA AGUILAR" userId="S::rsevilla@cnsf.gob.mx::94c9c77e-ccbf-4b74-aeeb-01ce0f31e326" providerId="AD" clId="Web-{5B949D28-2F19-4848-8A93-D3E1B4C4BB54}" dt="2021-10-14T06:42:29.159" v="431" actId="20577"/>
          <ac:spMkLst>
            <pc:docMk/>
            <pc:sldMk cId="3320906722" sldId="355"/>
            <ac:spMk id="112" creationId="{00000000-0000-0000-0000-000000000000}"/>
          </ac:spMkLst>
        </pc:spChg>
        <pc:picChg chg="add del mod">
          <ac:chgData name="RICARDO HUMBERTO SEVILLA AGUILAR" userId="S::rsevilla@cnsf.gob.mx::94c9c77e-ccbf-4b74-aeeb-01ce0f31e326" providerId="AD" clId="Web-{5B949D28-2F19-4848-8A93-D3E1B4C4BB54}" dt="2021-10-14T06:41:26.733" v="419"/>
          <ac:picMkLst>
            <pc:docMk/>
            <pc:sldMk cId="3320906722" sldId="355"/>
            <ac:picMk id="2" creationId="{1421CA0D-867A-434A-8380-45C521AD7BDE}"/>
          </ac:picMkLst>
        </pc:picChg>
      </pc:sldChg>
      <pc:sldChg chg="modSp">
        <pc:chgData name="RICARDO HUMBERTO SEVILLA AGUILAR" userId="S::rsevilla@cnsf.gob.mx::94c9c77e-ccbf-4b74-aeeb-01ce0f31e326" providerId="AD" clId="Web-{5B949D28-2F19-4848-8A93-D3E1B4C4BB54}" dt="2021-10-14T06:33:59.768" v="410" actId="1076"/>
        <pc:sldMkLst>
          <pc:docMk/>
          <pc:sldMk cId="404743614" sldId="357"/>
        </pc:sldMkLst>
        <pc:spChg chg="mod">
          <ac:chgData name="RICARDO HUMBERTO SEVILLA AGUILAR" userId="S::rsevilla@cnsf.gob.mx::94c9c77e-ccbf-4b74-aeeb-01ce0f31e326" providerId="AD" clId="Web-{5B949D28-2F19-4848-8A93-D3E1B4C4BB54}" dt="2021-10-14T06:33:59.768" v="410" actId="1076"/>
          <ac:spMkLst>
            <pc:docMk/>
            <pc:sldMk cId="404743614" sldId="357"/>
            <ac:spMk id="112" creationId="{00000000-0000-0000-0000-000000000000}"/>
          </ac:spMkLst>
        </pc:spChg>
      </pc:sldChg>
      <pc:sldChg chg="modSp">
        <pc:chgData name="RICARDO HUMBERTO SEVILLA AGUILAR" userId="S::rsevilla@cnsf.gob.mx::94c9c77e-ccbf-4b74-aeeb-01ce0f31e326" providerId="AD" clId="Web-{5B949D28-2F19-4848-8A93-D3E1B4C4BB54}" dt="2021-10-14T06:35:06.179" v="411" actId="20577"/>
        <pc:sldMkLst>
          <pc:docMk/>
          <pc:sldMk cId="3678511688" sldId="358"/>
        </pc:sldMkLst>
        <pc:spChg chg="mod">
          <ac:chgData name="RICARDO HUMBERTO SEVILLA AGUILAR" userId="S::rsevilla@cnsf.gob.mx::94c9c77e-ccbf-4b74-aeeb-01ce0f31e326" providerId="AD" clId="Web-{5B949D28-2F19-4848-8A93-D3E1B4C4BB54}" dt="2021-10-14T06:35:06.179" v="411" actId="20577"/>
          <ac:spMkLst>
            <pc:docMk/>
            <pc:sldMk cId="3678511688" sldId="358"/>
            <ac:spMk id="112" creationId="{00000000-0000-0000-0000-000000000000}"/>
          </ac:spMkLst>
        </pc:spChg>
      </pc:sldChg>
      <pc:sldChg chg="modSp">
        <pc:chgData name="RICARDO HUMBERTO SEVILLA AGUILAR" userId="S::rsevilla@cnsf.gob.mx::94c9c77e-ccbf-4b74-aeeb-01ce0f31e326" providerId="AD" clId="Web-{5B949D28-2F19-4848-8A93-D3E1B4C4BB54}" dt="2021-10-14T05:55:07.688" v="2" actId="20577"/>
        <pc:sldMkLst>
          <pc:docMk/>
          <pc:sldMk cId="3452730332" sldId="364"/>
        </pc:sldMkLst>
        <pc:spChg chg="mod">
          <ac:chgData name="RICARDO HUMBERTO SEVILLA AGUILAR" userId="S::rsevilla@cnsf.gob.mx::94c9c77e-ccbf-4b74-aeeb-01ce0f31e326" providerId="AD" clId="Web-{5B949D28-2F19-4848-8A93-D3E1B4C4BB54}" dt="2021-10-14T05:55:07.688" v="2" actId="20577"/>
          <ac:spMkLst>
            <pc:docMk/>
            <pc:sldMk cId="3452730332" sldId="364"/>
            <ac:spMk id="112" creationId="{00000000-0000-0000-0000-000000000000}"/>
          </ac:spMkLst>
        </pc:spChg>
      </pc:sldChg>
      <pc:sldChg chg="del">
        <pc:chgData name="RICARDO HUMBERTO SEVILLA AGUILAR" userId="S::rsevilla@cnsf.gob.mx::94c9c77e-ccbf-4b74-aeeb-01ce0f31e326" providerId="AD" clId="Web-{5B949D28-2F19-4848-8A93-D3E1B4C4BB54}" dt="2021-10-14T05:58:12.262" v="50"/>
        <pc:sldMkLst>
          <pc:docMk/>
          <pc:sldMk cId="3808866975" sldId="372"/>
        </pc:sldMkLst>
      </pc:sldChg>
      <pc:sldChg chg="add replId">
        <pc:chgData name="RICARDO HUMBERTO SEVILLA AGUILAR" userId="S::rsevilla@cnsf.gob.mx::94c9c77e-ccbf-4b74-aeeb-01ce0f31e326" providerId="AD" clId="Web-{5B949D28-2F19-4848-8A93-D3E1B4C4BB54}" dt="2021-10-14T06:24:44.844" v="254"/>
        <pc:sldMkLst>
          <pc:docMk/>
          <pc:sldMk cId="202644125" sldId="386"/>
        </pc:sldMkLst>
      </pc:sldChg>
    </pc:docChg>
  </pc:docChgLst>
  <pc:docChgLst>
    <pc:chgData name="KARINA LUNA MARTINEZ" userId="82bd43ad-f19c-47b6-a940-36d3fe2d229b" providerId="ADAL" clId="{64FF3898-5B79-485A-9755-3A714635FA8E}"/>
    <pc:docChg chg="undo custSel addSld delSld modSld">
      <pc:chgData name="KARINA LUNA MARTINEZ" userId="82bd43ad-f19c-47b6-a940-36d3fe2d229b" providerId="ADAL" clId="{64FF3898-5B79-485A-9755-3A714635FA8E}" dt="2021-10-12T17:50:20.809" v="10"/>
      <pc:docMkLst>
        <pc:docMk/>
      </pc:docMkLst>
      <pc:sldChg chg="modSp mod">
        <pc:chgData name="KARINA LUNA MARTINEZ" userId="82bd43ad-f19c-47b6-a940-36d3fe2d229b" providerId="ADAL" clId="{64FF3898-5B79-485A-9755-3A714635FA8E}" dt="2021-10-12T17:50:20.809" v="10"/>
        <pc:sldMkLst>
          <pc:docMk/>
          <pc:sldMk cId="0" sldId="262"/>
        </pc:sldMkLst>
        <pc:spChg chg="mod">
          <ac:chgData name="KARINA LUNA MARTINEZ" userId="82bd43ad-f19c-47b6-a940-36d3fe2d229b" providerId="ADAL" clId="{64FF3898-5B79-485A-9755-3A714635FA8E}" dt="2021-10-12T17:50:20.809" v="10"/>
          <ac:spMkLst>
            <pc:docMk/>
            <pc:sldMk cId="0" sldId="262"/>
            <ac:spMk id="119" creationId="{00000000-0000-0000-0000-000000000000}"/>
          </ac:spMkLst>
        </pc:spChg>
      </pc:sldChg>
      <pc:sldChg chg="del">
        <pc:chgData name="KARINA LUNA MARTINEZ" userId="82bd43ad-f19c-47b6-a940-36d3fe2d229b" providerId="ADAL" clId="{64FF3898-5B79-485A-9755-3A714635FA8E}" dt="2021-10-12T17:48:39.783" v="7" actId="47"/>
        <pc:sldMkLst>
          <pc:docMk/>
          <pc:sldMk cId="0" sldId="285"/>
        </pc:sldMkLst>
      </pc:sldChg>
      <pc:sldChg chg="modSp mod">
        <pc:chgData name="KARINA LUNA MARTINEZ" userId="82bd43ad-f19c-47b6-a940-36d3fe2d229b" providerId="ADAL" clId="{64FF3898-5B79-485A-9755-3A714635FA8E}" dt="2021-10-12T17:49:58.972" v="9"/>
        <pc:sldMkLst>
          <pc:docMk/>
          <pc:sldMk cId="3798601817" sldId="326"/>
        </pc:sldMkLst>
        <pc:spChg chg="mod">
          <ac:chgData name="KARINA LUNA MARTINEZ" userId="82bd43ad-f19c-47b6-a940-36d3fe2d229b" providerId="ADAL" clId="{64FF3898-5B79-485A-9755-3A714635FA8E}" dt="2021-10-12T17:49:58.972" v="9"/>
          <ac:spMkLst>
            <pc:docMk/>
            <pc:sldMk cId="3798601817" sldId="326"/>
            <ac:spMk id="119" creationId="{00000000-0000-0000-0000-000000000000}"/>
          </ac:spMkLst>
        </pc:spChg>
      </pc:sldChg>
      <pc:sldChg chg="modSp mod">
        <pc:chgData name="KARINA LUNA MARTINEZ" userId="82bd43ad-f19c-47b6-a940-36d3fe2d229b" providerId="ADAL" clId="{64FF3898-5B79-485A-9755-3A714635FA8E}" dt="2021-10-12T17:49:42.464" v="8"/>
        <pc:sldMkLst>
          <pc:docMk/>
          <pc:sldMk cId="3339001966" sldId="336"/>
        </pc:sldMkLst>
        <pc:spChg chg="mod">
          <ac:chgData name="KARINA LUNA MARTINEZ" userId="82bd43ad-f19c-47b6-a940-36d3fe2d229b" providerId="ADAL" clId="{64FF3898-5B79-485A-9755-3A714635FA8E}" dt="2021-10-12T17:49:42.464" v="8"/>
          <ac:spMkLst>
            <pc:docMk/>
            <pc:sldMk cId="3339001966" sldId="336"/>
            <ac:spMk id="119" creationId="{00000000-0000-0000-0000-000000000000}"/>
          </ac:spMkLst>
        </pc:spChg>
      </pc:sldChg>
      <pc:sldChg chg="modSp mod">
        <pc:chgData name="KARINA LUNA MARTINEZ" userId="82bd43ad-f19c-47b6-a940-36d3fe2d229b" providerId="ADAL" clId="{64FF3898-5B79-485A-9755-3A714635FA8E}" dt="2021-10-12T17:48:13.113" v="5" actId="6549"/>
        <pc:sldMkLst>
          <pc:docMk/>
          <pc:sldMk cId="438015105" sldId="354"/>
        </pc:sldMkLst>
        <pc:spChg chg="mod">
          <ac:chgData name="KARINA LUNA MARTINEZ" userId="82bd43ad-f19c-47b6-a940-36d3fe2d229b" providerId="ADAL" clId="{64FF3898-5B79-485A-9755-3A714635FA8E}" dt="2021-10-12T17:48:13.113" v="5" actId="6549"/>
          <ac:spMkLst>
            <pc:docMk/>
            <pc:sldMk cId="438015105" sldId="354"/>
            <ac:spMk id="112" creationId="{00000000-0000-0000-0000-000000000000}"/>
          </ac:spMkLst>
        </pc:spChg>
      </pc:sldChg>
      <pc:sldChg chg="add">
        <pc:chgData name="KARINA LUNA MARTINEZ" userId="82bd43ad-f19c-47b6-a940-36d3fe2d229b" providerId="ADAL" clId="{64FF3898-5B79-485A-9755-3A714635FA8E}" dt="2021-10-12T17:48:35.430" v="6"/>
        <pc:sldMkLst>
          <pc:docMk/>
          <pc:sldMk cId="0" sldId="3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2650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624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3002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428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64200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680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2729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9656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2133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198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281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47373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761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498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300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808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4998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1613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6948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873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2888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2824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4203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5327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803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812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722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7836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771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8976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47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7894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856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3508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4970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843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5315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7861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Agregar otro ejemplo</a:t>
            </a:r>
            <a:endParaRPr dirty="0"/>
          </a:p>
        </p:txBody>
      </p:sp>
    </p:spTree>
    <p:extLst>
      <p:ext uri="{BB962C8B-B14F-4D97-AF65-F5344CB8AC3E}">
        <p14:creationId xmlns:p14="http://schemas.microsoft.com/office/powerpoint/2010/main" val="41748860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Agregar otro ejemplo</a:t>
            </a:r>
            <a:endParaRPr dirty="0"/>
          </a:p>
        </p:txBody>
      </p:sp>
    </p:spTree>
    <p:extLst>
      <p:ext uri="{BB962C8B-B14F-4D97-AF65-F5344CB8AC3E}">
        <p14:creationId xmlns:p14="http://schemas.microsoft.com/office/powerpoint/2010/main" val="4136170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Agregar otro ejemplo</a:t>
            </a:r>
            <a:endParaRPr dirty="0"/>
          </a:p>
        </p:txBody>
      </p:sp>
    </p:spTree>
    <p:extLst>
      <p:ext uri="{BB962C8B-B14F-4D97-AF65-F5344CB8AC3E}">
        <p14:creationId xmlns:p14="http://schemas.microsoft.com/office/powerpoint/2010/main" val="4107132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Agregar otro ejemplo</a:t>
            </a:r>
            <a:endParaRPr dirty="0"/>
          </a:p>
        </p:txBody>
      </p:sp>
    </p:spTree>
    <p:extLst>
      <p:ext uri="{BB962C8B-B14F-4D97-AF65-F5344CB8AC3E}">
        <p14:creationId xmlns:p14="http://schemas.microsoft.com/office/powerpoint/2010/main" val="375440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80638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5944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1702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2422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60769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07176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66454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64480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55105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477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10793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97976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42929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87487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31048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5049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29346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33354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41618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55341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520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18551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30175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20434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24950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6827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72215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41497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11846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00009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64258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c0d2a5a07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c0d2a5a07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339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5257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‹Nº›</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720967" y="1330036"/>
            <a:ext cx="5807400" cy="23827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a:solidFill>
                  <a:srgbClr val="003E7A"/>
                </a:solidFill>
              </a:rPr>
              <a:t>Taller sobre el Manual del Sistema Estadístico de los Seguros de Accidentes Personales</a:t>
            </a:r>
            <a:endParaRPr lang="en-US" sz="4000" dirty="0">
              <a:solidFill>
                <a:srgbClr val="003E7A"/>
              </a:solidFill>
            </a:endParaRPr>
          </a:p>
        </p:txBody>
      </p:sp>
      <p:sp>
        <p:nvSpPr>
          <p:cNvPr id="5" name="Google Shape;72;p12">
            <a:extLst>
              <a:ext uri="{FF2B5EF4-FFF2-40B4-BE49-F238E27FC236}">
                <a16:creationId xmlns:a16="http://schemas.microsoft.com/office/drawing/2014/main" id="{8919495B-E7DB-4825-9B6A-7F2FF0F04378}"/>
              </a:ext>
            </a:extLst>
          </p:cNvPr>
          <p:cNvSpPr txBox="1">
            <a:spLocks/>
          </p:cNvSpPr>
          <p:nvPr/>
        </p:nvSpPr>
        <p:spPr>
          <a:xfrm>
            <a:off x="1873534" y="3818219"/>
            <a:ext cx="5438614" cy="86175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1pPr>
            <a:lvl2pPr marR="0" lvl="1"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2pPr>
            <a:lvl3pPr marR="0" lvl="2"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3pPr>
            <a:lvl4pPr marR="0" lvl="3"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4pPr>
            <a:lvl5pPr marR="0" lvl="4"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5pPr>
            <a:lvl6pPr marR="0" lvl="5"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6pPr>
            <a:lvl7pPr marR="0" lvl="6"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7pPr>
            <a:lvl8pPr marR="0" lvl="7"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8pPr>
            <a:lvl9pPr marR="0" lvl="8"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9pPr>
          </a:lstStyle>
          <a:p>
            <a:pPr algn="ctr"/>
            <a:r>
              <a:rPr lang="es-MX" sz="4400" dirty="0">
                <a:solidFill>
                  <a:srgbClr val="003E7A"/>
                </a:solidFill>
              </a:rPr>
              <a:t>2021</a:t>
            </a:r>
          </a:p>
        </p:txBody>
      </p:sp>
      <p:cxnSp>
        <p:nvCxnSpPr>
          <p:cNvPr id="6" name="Conector recto 5">
            <a:extLst>
              <a:ext uri="{FF2B5EF4-FFF2-40B4-BE49-F238E27FC236}">
                <a16:creationId xmlns:a16="http://schemas.microsoft.com/office/drawing/2014/main" id="{72862D6B-8488-4A99-9B2E-87097BD7C76C}"/>
              </a:ext>
            </a:extLst>
          </p:cNvPr>
          <p:cNvCxnSpPr>
            <a:cxnSpLocks/>
          </p:cNvCxnSpPr>
          <p:nvPr/>
        </p:nvCxnSpPr>
        <p:spPr>
          <a:xfrm>
            <a:off x="1870024" y="3805118"/>
            <a:ext cx="5254852" cy="0"/>
          </a:xfrm>
          <a:prstGeom prst="line">
            <a:avLst/>
          </a:prstGeom>
          <a:ln w="19050">
            <a:solidFill>
              <a:srgbClr val="003E7A"/>
            </a:solidFill>
            <a:prstDash val="sysDash"/>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0404D4E1-6FB5-4936-95FD-FF08785DA11B}"/>
              </a:ext>
            </a:extLst>
          </p:cNvPr>
          <p:cNvCxnSpPr>
            <a:cxnSpLocks/>
          </p:cNvCxnSpPr>
          <p:nvPr/>
        </p:nvCxnSpPr>
        <p:spPr>
          <a:xfrm>
            <a:off x="1870024" y="3860536"/>
            <a:ext cx="5254852" cy="0"/>
          </a:xfrm>
          <a:prstGeom prst="line">
            <a:avLst/>
          </a:prstGeom>
          <a:ln w="19050">
            <a:solidFill>
              <a:srgbClr val="003E7A"/>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54450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Entidad del asegurado</a:t>
            </a:r>
            <a:endParaRPr sz="4800" b="1" dirty="0">
              <a:solidFill>
                <a:schemeClr val="accent2">
                  <a:lumMod val="75000"/>
                </a:schemeClr>
              </a:solidFill>
            </a:endParaRPr>
          </a:p>
        </p:txBody>
      </p:sp>
      <p:sp>
        <p:nvSpPr>
          <p:cNvPr id="112" name="Google Shape;112;p17"/>
          <p:cNvSpPr txBox="1">
            <a:spLocks noGrp="1"/>
          </p:cNvSpPr>
          <p:nvPr>
            <p:ph type="body" idx="1"/>
          </p:nvPr>
        </p:nvSpPr>
        <p:spPr>
          <a:xfrm>
            <a:off x="900544" y="1337659"/>
            <a:ext cx="5487729" cy="3387900"/>
          </a:xfrm>
          <a:prstGeom prst="rect">
            <a:avLst/>
          </a:prstGeom>
        </p:spPr>
        <p:txBody>
          <a:bodyPr spcFirstLastPara="1" wrap="square" lIns="91425" tIns="91425" rIns="91425" bIns="91425" anchor="t" anchorCtr="0">
            <a:noAutofit/>
          </a:bodyPr>
          <a:lstStyle/>
          <a:p>
            <a:pPr marL="0" indent="0">
              <a:buNone/>
            </a:pPr>
            <a:r>
              <a:rPr lang="es-MX" sz="1800" dirty="0"/>
              <a:t>El valor </a:t>
            </a:r>
            <a:r>
              <a:rPr lang="es-MX" sz="1800" dirty="0">
                <a:latin typeface="Source Sans Pro" panose="020B0503030403020204" pitchFamily="34" charset="0"/>
                <a:ea typeface="Source Sans Pro" panose="020B0503030403020204" pitchFamily="34" charset="0"/>
              </a:rPr>
              <a:t>de la variable </a:t>
            </a:r>
            <a:r>
              <a:rPr lang="es-MX" sz="1800" dirty="0"/>
              <a:t>debe estar en el catálogo de </a:t>
            </a:r>
            <a:r>
              <a:rPr lang="es-MX" sz="1800" b="1" dirty="0"/>
              <a:t>Entidad</a:t>
            </a:r>
            <a:r>
              <a:rPr lang="es-MX" sz="1800" dirty="0"/>
              <a:t>.</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10</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12" name="Tabla 11">
            <a:extLst>
              <a:ext uri="{FF2B5EF4-FFF2-40B4-BE49-F238E27FC236}">
                <a16:creationId xmlns:a16="http://schemas.microsoft.com/office/drawing/2014/main" id="{A87AE47B-3255-4E28-9F22-A9704B2BC111}"/>
              </a:ext>
            </a:extLst>
          </p:cNvPr>
          <p:cNvGraphicFramePr>
            <a:graphicFrameLocks noGrp="1"/>
          </p:cNvGraphicFramePr>
          <p:nvPr>
            <p:extLst>
              <p:ext uri="{D42A27DB-BD31-4B8C-83A1-F6EECF244321}">
                <p14:modId xmlns:p14="http://schemas.microsoft.com/office/powerpoint/2010/main" val="3284183333"/>
              </p:ext>
            </p:extLst>
          </p:nvPr>
        </p:nvGraphicFramePr>
        <p:xfrm>
          <a:off x="1560807" y="2207709"/>
          <a:ext cx="4238045" cy="1738581"/>
        </p:xfrm>
        <a:graphic>
          <a:graphicData uri="http://schemas.openxmlformats.org/drawingml/2006/table">
            <a:tbl>
              <a:tblPr>
                <a:tableStyleId>{E8B1032C-EA38-4F05-BA0D-38AFFFC7BED3}</a:tableStyleId>
              </a:tblPr>
              <a:tblGrid>
                <a:gridCol w="1218400">
                  <a:extLst>
                    <a:ext uri="{9D8B030D-6E8A-4147-A177-3AD203B41FA5}">
                      <a16:colId xmlns:a16="http://schemas.microsoft.com/office/drawing/2014/main" val="1123678291"/>
                    </a:ext>
                  </a:extLst>
                </a:gridCol>
                <a:gridCol w="3019645">
                  <a:extLst>
                    <a:ext uri="{9D8B030D-6E8A-4147-A177-3AD203B41FA5}">
                      <a16:colId xmlns:a16="http://schemas.microsoft.com/office/drawing/2014/main" val="3416913185"/>
                    </a:ext>
                  </a:extLst>
                </a:gridCol>
              </a:tblGrid>
              <a:tr h="416673">
                <a:tc>
                  <a:txBody>
                    <a:bodyPr/>
                    <a:lstStyle/>
                    <a:p>
                      <a:pPr algn="ctr"/>
                      <a:r>
                        <a:rPr lang="es-ES" sz="1400" b="1" dirty="0">
                          <a:solidFill>
                            <a:schemeClr val="bg1"/>
                          </a:solidFill>
                          <a:effectLst/>
                        </a:rPr>
                        <a:t>Clave</a:t>
                      </a:r>
                      <a:endParaRPr lang="es-MX" sz="24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algn="ctr"/>
                      <a:r>
                        <a:rPr lang="es-ES" sz="1400" b="1" dirty="0">
                          <a:solidFill>
                            <a:schemeClr val="bg1"/>
                          </a:solidFill>
                          <a:effectLst/>
                        </a:rPr>
                        <a:t>Entidad federativa</a:t>
                      </a:r>
                      <a:endParaRPr lang="es-MX" sz="24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4191090839"/>
                  </a:ext>
                </a:extLst>
              </a:tr>
              <a:tr h="191922">
                <a:tc>
                  <a:txBody>
                    <a:bodyPr/>
                    <a:lstStyle/>
                    <a:p>
                      <a:pPr algn="ctr"/>
                      <a:r>
                        <a:rPr lang="es-ES" sz="1400" dirty="0">
                          <a:solidFill>
                            <a:srgbClr val="000000"/>
                          </a:solidFill>
                          <a:effectLst/>
                        </a:rPr>
                        <a:t>01</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Aguascalientes</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530781"/>
                  </a:ext>
                </a:extLst>
              </a:tr>
              <a:tr h="191922">
                <a:tc>
                  <a:txBody>
                    <a:bodyPr/>
                    <a:lstStyle/>
                    <a:p>
                      <a:pPr algn="ctr"/>
                      <a:r>
                        <a:rPr lang="es-ES" sz="1400">
                          <a:solidFill>
                            <a:srgbClr val="000000"/>
                          </a:solidFill>
                          <a:effectLst/>
                        </a:rPr>
                        <a:t>02</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Baja California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0892757"/>
                  </a:ext>
                </a:extLst>
              </a:tr>
              <a:tr h="191922">
                <a:tc>
                  <a:txBody>
                    <a:bodyPr/>
                    <a:lstStyle/>
                    <a:p>
                      <a:pPr algn="ctr"/>
                      <a:r>
                        <a:rPr lang="es-ES" sz="1400" dirty="0">
                          <a:solidFill>
                            <a:srgbClr val="000000"/>
                          </a:solidFill>
                          <a:effectLst/>
                        </a:rPr>
                        <a:t>03</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Baja California Sur</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160668"/>
                  </a:ext>
                </a:extLst>
              </a:tr>
              <a:tr h="227276">
                <a:tc>
                  <a:txBody>
                    <a:bodyPr/>
                    <a:lstStyle/>
                    <a:p>
                      <a:pPr algn="ctr"/>
                      <a:r>
                        <a:rPr lang="es-ES" sz="1400">
                          <a:solidFill>
                            <a:srgbClr val="000000"/>
                          </a:solidFill>
                          <a:effectLst/>
                        </a:rPr>
                        <a:t>04</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Campeche</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874995"/>
                  </a:ext>
                </a:extLst>
              </a:tr>
              <a:tr h="227276">
                <a:tc>
                  <a:txBody>
                    <a:bodyPr/>
                    <a:lstStyle/>
                    <a:p>
                      <a:pPr algn="ctr"/>
                      <a:r>
                        <a:rPr lang="es-ES" sz="1400">
                          <a:solidFill>
                            <a:srgbClr val="000000"/>
                          </a:solidFill>
                          <a:effectLst/>
                        </a:rPr>
                        <a:t>05</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Coahuila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221087"/>
                  </a:ext>
                </a:extLst>
              </a:tr>
              <a:tr h="227276">
                <a:tc>
                  <a:txBody>
                    <a:bodyPr/>
                    <a:lstStyle/>
                    <a:p>
                      <a:pPr algn="ctr"/>
                      <a:r>
                        <a:rPr lang="es-ES" sz="1400">
                          <a:solidFill>
                            <a:srgbClr val="000000"/>
                          </a:solidFill>
                          <a:effectLst/>
                        </a:rPr>
                        <a:t>06</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Colima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2485386"/>
                  </a:ext>
                </a:extLst>
              </a:tr>
            </a:tbl>
          </a:graphicData>
        </a:graphic>
      </p:graphicFrame>
      <p:sp>
        <p:nvSpPr>
          <p:cNvPr id="13" name="Google Shape;110;p18">
            <a:extLst>
              <a:ext uri="{FF2B5EF4-FFF2-40B4-BE49-F238E27FC236}">
                <a16:creationId xmlns:a16="http://schemas.microsoft.com/office/drawing/2014/main" id="{8A2456E0-968E-4836-9BFE-3B9D9C943E54}"/>
              </a:ext>
            </a:extLst>
          </p:cNvPr>
          <p:cNvSpPr txBox="1">
            <a:spLocks/>
          </p:cNvSpPr>
          <p:nvPr/>
        </p:nvSpPr>
        <p:spPr>
          <a:xfrm>
            <a:off x="1386654" y="4025543"/>
            <a:ext cx="4403751" cy="4148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r">
              <a:buFont typeface="Inria Serif Light"/>
              <a:buNone/>
            </a:pPr>
            <a:r>
              <a:rPr lang="es-MX" sz="1000" dirty="0">
                <a:latin typeface="Source Sans Pro" panose="020B0503030403020204" pitchFamily="34" charset="0"/>
                <a:ea typeface="Source Sans Pro" panose="020B0503030403020204" pitchFamily="34" charset="0"/>
              </a:rPr>
              <a:t>El catálogo completo se encuentra en la liga: https://www.cnsf.gob.mx/Sistemas/Paginas/InformacionEstadistica.aspx  </a:t>
            </a:r>
          </a:p>
        </p:txBody>
      </p:sp>
    </p:spTree>
    <p:extLst>
      <p:ext uri="{BB962C8B-B14F-4D97-AF65-F5344CB8AC3E}">
        <p14:creationId xmlns:p14="http://schemas.microsoft.com/office/powerpoint/2010/main" val="274243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solidFill>
                  <a:schemeClr val="accent2">
                    <a:lumMod val="75000"/>
                  </a:schemeClr>
                </a:solidFill>
              </a:rPr>
              <a:t>Fecha de inicio de vigencia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267691"/>
            <a:ext cx="5784273" cy="3457868"/>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400" dirty="0"/>
              <a:t>Se reportará la fecha a partir de la cual la póliza entre en vigor.</a:t>
            </a:r>
          </a:p>
          <a:p>
            <a:pPr>
              <a:spcBef>
                <a:spcPts val="600"/>
              </a:spcBef>
              <a:buSzPts val="2400"/>
              <a:buFont typeface="Wingdings" panose="05000000000000000000" pitchFamily="2" charset="2"/>
              <a:buChar char="§"/>
            </a:pPr>
            <a:endParaRPr lang="es-MX" sz="1400" dirty="0"/>
          </a:p>
          <a:p>
            <a:pPr>
              <a:spcBef>
                <a:spcPts val="600"/>
              </a:spcBef>
              <a:buSzPts val="2400"/>
              <a:buFont typeface="Wingdings" panose="05000000000000000000" pitchFamily="2" charset="2"/>
              <a:buChar char="§"/>
            </a:pPr>
            <a:r>
              <a:rPr lang="es-MX" sz="1400" dirty="0"/>
              <a:t>La </a:t>
            </a:r>
            <a:r>
              <a:rPr lang="es-MX" sz="1400" b="1" dirty="0"/>
              <a:t>fecha inicio de vigencia </a:t>
            </a:r>
            <a:r>
              <a:rPr lang="es-MX" sz="1400" dirty="0"/>
              <a:t>debe ser </a:t>
            </a:r>
            <a:r>
              <a:rPr lang="es-MX" sz="1400" b="1" dirty="0"/>
              <a:t>menor</a:t>
            </a:r>
            <a:r>
              <a:rPr lang="es-MX" sz="1400" dirty="0"/>
              <a:t> o </a:t>
            </a:r>
            <a:r>
              <a:rPr lang="es-MX" sz="1400" b="1" dirty="0"/>
              <a:t>igual</a:t>
            </a:r>
            <a:r>
              <a:rPr lang="es-MX" sz="1400" dirty="0"/>
              <a:t> a fecha de alta del certificado.</a:t>
            </a:r>
          </a:p>
          <a:p>
            <a:pPr>
              <a:spcBef>
                <a:spcPts val="600"/>
              </a:spcBef>
              <a:buSzPts val="2400"/>
              <a:buFont typeface="Wingdings" panose="05000000000000000000" pitchFamily="2" charset="2"/>
              <a:buChar char="§"/>
            </a:pPr>
            <a:endParaRPr lang="es-MX" sz="1400" dirty="0"/>
          </a:p>
          <a:p>
            <a:pPr>
              <a:spcBef>
                <a:spcPts val="600"/>
              </a:spcBef>
              <a:buSzPts val="2400"/>
              <a:buFont typeface="Wingdings" panose="05000000000000000000" pitchFamily="2" charset="2"/>
              <a:buChar char="§"/>
            </a:pPr>
            <a:r>
              <a:rPr lang="es-MX" sz="1400" dirty="0"/>
              <a:t>La </a:t>
            </a:r>
            <a:r>
              <a:rPr lang="es-MX" sz="1400" b="1" dirty="0"/>
              <a:t>fecha inicio de vigencia </a:t>
            </a:r>
            <a:r>
              <a:rPr lang="es-MX" sz="1400" dirty="0"/>
              <a:t>debe ser </a:t>
            </a:r>
            <a:r>
              <a:rPr lang="es-MX" sz="1400" b="1" dirty="0"/>
              <a:t>menor</a:t>
            </a:r>
            <a:r>
              <a:rPr lang="es-MX" sz="1400" dirty="0"/>
              <a:t> o </a:t>
            </a:r>
            <a:r>
              <a:rPr lang="es-MX" sz="1400" b="1" dirty="0"/>
              <a:t>igual</a:t>
            </a:r>
            <a:r>
              <a:rPr lang="es-MX" sz="1400" dirty="0"/>
              <a:t> a fecha de baja del certificado.</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11</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48" name="Conector recto 47">
            <a:extLst>
              <a:ext uri="{FF2B5EF4-FFF2-40B4-BE49-F238E27FC236}">
                <a16:creationId xmlns:a16="http://schemas.microsoft.com/office/drawing/2014/main" id="{2EEFC2D0-8974-44AB-A878-D3CF1B3064BA}"/>
              </a:ext>
            </a:extLst>
          </p:cNvPr>
          <p:cNvCxnSpPr>
            <a:cxnSpLocks/>
          </p:cNvCxnSpPr>
          <p:nvPr/>
        </p:nvCxnSpPr>
        <p:spPr>
          <a:xfrm>
            <a:off x="1238131" y="4609486"/>
            <a:ext cx="4549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EB8047B9-1209-4FA6-B9C9-20170E1D44D8}"/>
              </a:ext>
            </a:extLst>
          </p:cNvPr>
          <p:cNvCxnSpPr>
            <a:cxnSpLocks/>
          </p:cNvCxnSpPr>
          <p:nvPr/>
        </p:nvCxnSpPr>
        <p:spPr>
          <a:xfrm>
            <a:off x="5386061" y="4132408"/>
            <a:ext cx="0" cy="695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9EE68808-323A-4645-B4EA-092142F55FAF}"/>
              </a:ext>
            </a:extLst>
          </p:cNvPr>
          <p:cNvCxnSpPr>
            <a:cxnSpLocks/>
          </p:cNvCxnSpPr>
          <p:nvPr/>
        </p:nvCxnSpPr>
        <p:spPr>
          <a:xfrm>
            <a:off x="3815678" y="4139034"/>
            <a:ext cx="0" cy="661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541802F3-7049-459C-B98F-3573CD7EB859}"/>
              </a:ext>
            </a:extLst>
          </p:cNvPr>
          <p:cNvCxnSpPr>
            <a:cxnSpLocks/>
          </p:cNvCxnSpPr>
          <p:nvPr/>
        </p:nvCxnSpPr>
        <p:spPr>
          <a:xfrm>
            <a:off x="2232043" y="4145660"/>
            <a:ext cx="0" cy="641086"/>
          </a:xfrm>
          <a:prstGeom prst="line">
            <a:avLst/>
          </a:prstGeom>
        </p:spPr>
        <p:style>
          <a:lnRef idx="1">
            <a:schemeClr val="accent1"/>
          </a:lnRef>
          <a:fillRef idx="0">
            <a:schemeClr val="accent1"/>
          </a:fillRef>
          <a:effectRef idx="0">
            <a:schemeClr val="accent1"/>
          </a:effectRef>
          <a:fontRef idx="minor">
            <a:schemeClr val="tx1"/>
          </a:fontRef>
        </p:style>
      </p:cxnSp>
      <p:sp>
        <p:nvSpPr>
          <p:cNvPr id="63" name="CuadroTexto 62">
            <a:extLst>
              <a:ext uri="{FF2B5EF4-FFF2-40B4-BE49-F238E27FC236}">
                <a16:creationId xmlns:a16="http://schemas.microsoft.com/office/drawing/2014/main" id="{4DB7B8CC-229B-4FDC-BB92-B07A616AA907}"/>
              </a:ext>
            </a:extLst>
          </p:cNvPr>
          <p:cNvSpPr txBox="1"/>
          <p:nvPr/>
        </p:nvSpPr>
        <p:spPr>
          <a:xfrm>
            <a:off x="4752108" y="4788813"/>
            <a:ext cx="1257739" cy="261610"/>
          </a:xfrm>
          <a:prstGeom prst="rect">
            <a:avLst/>
          </a:prstGeom>
          <a:noFill/>
        </p:spPr>
        <p:txBody>
          <a:bodyPr wrap="square" rtlCol="0">
            <a:spAutoFit/>
          </a:bodyPr>
          <a:lstStyle/>
          <a:p>
            <a:pPr algn="ctr"/>
            <a:r>
              <a:rPr lang="es-MX" sz="1100" dirty="0"/>
              <a:t>Febrero 2020</a:t>
            </a:r>
          </a:p>
        </p:txBody>
      </p:sp>
      <p:sp>
        <p:nvSpPr>
          <p:cNvPr id="64" name="CuadroTexto 63">
            <a:extLst>
              <a:ext uri="{FF2B5EF4-FFF2-40B4-BE49-F238E27FC236}">
                <a16:creationId xmlns:a16="http://schemas.microsoft.com/office/drawing/2014/main" id="{3F5CE2EF-C5E2-481F-81BA-CD1DA810B7C8}"/>
              </a:ext>
            </a:extLst>
          </p:cNvPr>
          <p:cNvSpPr txBox="1"/>
          <p:nvPr/>
        </p:nvSpPr>
        <p:spPr>
          <a:xfrm>
            <a:off x="3204572" y="4757069"/>
            <a:ext cx="1258957" cy="261610"/>
          </a:xfrm>
          <a:prstGeom prst="rect">
            <a:avLst/>
          </a:prstGeom>
          <a:noFill/>
        </p:spPr>
        <p:txBody>
          <a:bodyPr wrap="square" rtlCol="0">
            <a:spAutoFit/>
          </a:bodyPr>
          <a:lstStyle/>
          <a:p>
            <a:pPr algn="ctr"/>
            <a:r>
              <a:rPr lang="es-MX" sz="1100" dirty="0"/>
              <a:t>. . . </a:t>
            </a:r>
          </a:p>
        </p:txBody>
      </p:sp>
      <p:sp>
        <p:nvSpPr>
          <p:cNvPr id="65" name="CuadroTexto 64">
            <a:extLst>
              <a:ext uri="{FF2B5EF4-FFF2-40B4-BE49-F238E27FC236}">
                <a16:creationId xmlns:a16="http://schemas.microsoft.com/office/drawing/2014/main" id="{16D5144E-4D8C-4468-8E3A-0C754F21CE75}"/>
              </a:ext>
            </a:extLst>
          </p:cNvPr>
          <p:cNvSpPr txBox="1"/>
          <p:nvPr/>
        </p:nvSpPr>
        <p:spPr>
          <a:xfrm>
            <a:off x="1593229" y="4757068"/>
            <a:ext cx="1292087" cy="261610"/>
          </a:xfrm>
          <a:prstGeom prst="rect">
            <a:avLst/>
          </a:prstGeom>
          <a:noFill/>
        </p:spPr>
        <p:txBody>
          <a:bodyPr wrap="square" rtlCol="0">
            <a:spAutoFit/>
          </a:bodyPr>
          <a:lstStyle/>
          <a:p>
            <a:pPr algn="ctr"/>
            <a:r>
              <a:rPr lang="es-MX" sz="1100" dirty="0"/>
              <a:t>Febrero 2000</a:t>
            </a:r>
          </a:p>
        </p:txBody>
      </p:sp>
      <p:sp>
        <p:nvSpPr>
          <p:cNvPr id="66" name="CuadroTexto 65">
            <a:extLst>
              <a:ext uri="{FF2B5EF4-FFF2-40B4-BE49-F238E27FC236}">
                <a16:creationId xmlns:a16="http://schemas.microsoft.com/office/drawing/2014/main" id="{3BC5EFAA-E15D-4CBE-9CBD-1BA95AF85194}"/>
              </a:ext>
            </a:extLst>
          </p:cNvPr>
          <p:cNvSpPr txBox="1"/>
          <p:nvPr/>
        </p:nvSpPr>
        <p:spPr>
          <a:xfrm>
            <a:off x="1637355" y="3479408"/>
            <a:ext cx="1133062" cy="430887"/>
          </a:xfrm>
          <a:prstGeom prst="rect">
            <a:avLst/>
          </a:prstGeom>
          <a:noFill/>
        </p:spPr>
        <p:txBody>
          <a:bodyPr wrap="square" rtlCol="0">
            <a:spAutoFit/>
          </a:bodyPr>
          <a:lstStyle/>
          <a:p>
            <a:pPr algn="ctr"/>
            <a:r>
              <a:rPr lang="es-MX" sz="1100" dirty="0"/>
              <a:t>Fecha inicio de vigencia</a:t>
            </a:r>
          </a:p>
        </p:txBody>
      </p:sp>
      <p:sp>
        <p:nvSpPr>
          <p:cNvPr id="67" name="CuadroTexto 66">
            <a:extLst>
              <a:ext uri="{FF2B5EF4-FFF2-40B4-BE49-F238E27FC236}">
                <a16:creationId xmlns:a16="http://schemas.microsoft.com/office/drawing/2014/main" id="{81EA5CF9-EA08-4669-B5F2-52673FB73249}"/>
              </a:ext>
            </a:extLst>
          </p:cNvPr>
          <p:cNvSpPr txBox="1"/>
          <p:nvPr/>
        </p:nvSpPr>
        <p:spPr>
          <a:xfrm>
            <a:off x="4757272" y="3326775"/>
            <a:ext cx="1205946" cy="261610"/>
          </a:xfrm>
          <a:prstGeom prst="rect">
            <a:avLst/>
          </a:prstGeom>
          <a:noFill/>
        </p:spPr>
        <p:txBody>
          <a:bodyPr wrap="square" rtlCol="0">
            <a:spAutoFit/>
          </a:bodyPr>
          <a:lstStyle/>
          <a:p>
            <a:pPr algn="ctr"/>
            <a:r>
              <a:rPr lang="es-MX" sz="1100" dirty="0"/>
              <a:t>Fecha de alta</a:t>
            </a:r>
          </a:p>
        </p:txBody>
      </p:sp>
      <p:cxnSp>
        <p:nvCxnSpPr>
          <p:cNvPr id="68" name="Conector recto de flecha 67">
            <a:extLst>
              <a:ext uri="{FF2B5EF4-FFF2-40B4-BE49-F238E27FC236}">
                <a16:creationId xmlns:a16="http://schemas.microsoft.com/office/drawing/2014/main" id="{C62B094B-DECB-4D72-BD4B-151B43D56BF0}"/>
              </a:ext>
            </a:extLst>
          </p:cNvPr>
          <p:cNvCxnSpPr>
            <a:cxnSpLocks/>
          </p:cNvCxnSpPr>
          <p:nvPr/>
        </p:nvCxnSpPr>
        <p:spPr>
          <a:xfrm flipH="1">
            <a:off x="1266009" y="4464932"/>
            <a:ext cx="4065674"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69" name="Abrir llave 68">
            <a:extLst>
              <a:ext uri="{FF2B5EF4-FFF2-40B4-BE49-F238E27FC236}">
                <a16:creationId xmlns:a16="http://schemas.microsoft.com/office/drawing/2014/main" id="{1AA2B0E5-5EA8-4872-98A2-AF29B5BDA808}"/>
              </a:ext>
            </a:extLst>
          </p:cNvPr>
          <p:cNvSpPr/>
          <p:nvPr/>
        </p:nvSpPr>
        <p:spPr>
          <a:xfrm rot="5400000">
            <a:off x="3253198" y="2268217"/>
            <a:ext cx="213905" cy="3922644"/>
          </a:xfrm>
          <a:prstGeom prst="leftBrace">
            <a:avLst>
              <a:gd name="adj1" fmla="val 8333"/>
              <a:gd name="adj2" fmla="val 7974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sz="1100"/>
          </a:p>
        </p:txBody>
      </p:sp>
      <p:sp>
        <p:nvSpPr>
          <p:cNvPr id="70" name="CuadroTexto 69">
            <a:extLst>
              <a:ext uri="{FF2B5EF4-FFF2-40B4-BE49-F238E27FC236}">
                <a16:creationId xmlns:a16="http://schemas.microsoft.com/office/drawing/2014/main" id="{DF2BF508-740D-4131-B313-9BEAAB7880CB}"/>
              </a:ext>
            </a:extLst>
          </p:cNvPr>
          <p:cNvSpPr txBox="1"/>
          <p:nvPr/>
        </p:nvSpPr>
        <p:spPr>
          <a:xfrm>
            <a:off x="3205086" y="3567865"/>
            <a:ext cx="1133062" cy="261610"/>
          </a:xfrm>
          <a:prstGeom prst="rect">
            <a:avLst/>
          </a:prstGeom>
          <a:noFill/>
        </p:spPr>
        <p:txBody>
          <a:bodyPr wrap="square" rtlCol="0">
            <a:spAutoFit/>
          </a:bodyPr>
          <a:lstStyle/>
          <a:p>
            <a:pPr algn="ctr"/>
            <a:r>
              <a:rPr lang="es-MX" sz="1100" dirty="0"/>
              <a:t>&lt;=</a:t>
            </a:r>
          </a:p>
        </p:txBody>
      </p:sp>
      <p:cxnSp>
        <p:nvCxnSpPr>
          <p:cNvPr id="71" name="Conector recto de flecha 70">
            <a:extLst>
              <a:ext uri="{FF2B5EF4-FFF2-40B4-BE49-F238E27FC236}">
                <a16:creationId xmlns:a16="http://schemas.microsoft.com/office/drawing/2014/main" id="{1123AFE6-765C-488A-B1CE-F3AA12B5A98C}"/>
              </a:ext>
            </a:extLst>
          </p:cNvPr>
          <p:cNvCxnSpPr>
            <a:cxnSpLocks/>
          </p:cNvCxnSpPr>
          <p:nvPr/>
        </p:nvCxnSpPr>
        <p:spPr>
          <a:xfrm>
            <a:off x="5393819" y="4191711"/>
            <a:ext cx="0" cy="328403"/>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2" name="CuadroTexto 71">
            <a:extLst>
              <a:ext uri="{FF2B5EF4-FFF2-40B4-BE49-F238E27FC236}">
                <a16:creationId xmlns:a16="http://schemas.microsoft.com/office/drawing/2014/main" id="{72B53245-31B1-463C-8A58-254FCB4894F4}"/>
              </a:ext>
            </a:extLst>
          </p:cNvPr>
          <p:cNvSpPr txBox="1"/>
          <p:nvPr/>
        </p:nvSpPr>
        <p:spPr>
          <a:xfrm>
            <a:off x="4825852" y="3715395"/>
            <a:ext cx="1205946" cy="261610"/>
          </a:xfrm>
          <a:prstGeom prst="rect">
            <a:avLst/>
          </a:prstGeom>
          <a:noFill/>
        </p:spPr>
        <p:txBody>
          <a:bodyPr wrap="square" rtlCol="0">
            <a:spAutoFit/>
          </a:bodyPr>
          <a:lstStyle/>
          <a:p>
            <a:pPr algn="ctr"/>
            <a:r>
              <a:rPr lang="es-MX" sz="1100" dirty="0"/>
              <a:t>Fecha de baja</a:t>
            </a:r>
          </a:p>
        </p:txBody>
      </p:sp>
      <p:cxnSp>
        <p:nvCxnSpPr>
          <p:cNvPr id="73" name="Conector recto de flecha 72">
            <a:extLst>
              <a:ext uri="{FF2B5EF4-FFF2-40B4-BE49-F238E27FC236}">
                <a16:creationId xmlns:a16="http://schemas.microsoft.com/office/drawing/2014/main" id="{03D436C4-AAF2-47BC-A20D-94B2E539160D}"/>
              </a:ext>
            </a:extLst>
          </p:cNvPr>
          <p:cNvCxnSpPr>
            <a:cxnSpLocks/>
            <a:stCxn id="67" idx="1"/>
          </p:cNvCxnSpPr>
          <p:nvPr/>
        </p:nvCxnSpPr>
        <p:spPr>
          <a:xfrm flipH="1">
            <a:off x="4103251" y="3457580"/>
            <a:ext cx="654021" cy="1626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4" name="Conector recto de flecha 73">
            <a:extLst>
              <a:ext uri="{FF2B5EF4-FFF2-40B4-BE49-F238E27FC236}">
                <a16:creationId xmlns:a16="http://schemas.microsoft.com/office/drawing/2014/main" id="{8B8CE81A-0639-41D1-8142-FAC96479AA53}"/>
              </a:ext>
            </a:extLst>
          </p:cNvPr>
          <p:cNvCxnSpPr>
            <a:cxnSpLocks/>
            <a:stCxn id="72" idx="1"/>
          </p:cNvCxnSpPr>
          <p:nvPr/>
        </p:nvCxnSpPr>
        <p:spPr>
          <a:xfrm flipH="1" flipV="1">
            <a:off x="4103251" y="3749751"/>
            <a:ext cx="722601" cy="964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2865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solidFill>
                  <a:schemeClr val="accent2">
                    <a:lumMod val="75000"/>
                  </a:schemeClr>
                </a:solidFill>
              </a:rPr>
              <a:t>Fecha de inicio de vigencia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233055"/>
            <a:ext cx="5784273" cy="3492504"/>
          </a:xfrm>
          <a:prstGeom prst="rect">
            <a:avLst/>
          </a:prstGeom>
        </p:spPr>
        <p:txBody>
          <a:bodyPr spcFirstLastPara="1" wrap="square" lIns="91425" tIns="91425" rIns="91425" bIns="91425" anchor="t" anchorCtr="0">
            <a:noAutofit/>
          </a:bodyPr>
          <a:lstStyle/>
          <a:p>
            <a:pPr>
              <a:spcBef>
                <a:spcPts val="600"/>
              </a:spcBef>
              <a:buSzPts val="2400"/>
              <a:buFont typeface="Wingdings" panose="05000000000000000000" pitchFamily="2" charset="2"/>
              <a:buChar char="§"/>
            </a:pPr>
            <a:r>
              <a:rPr lang="es-MX" sz="1800" dirty="0"/>
              <a:t>La </a:t>
            </a:r>
            <a:r>
              <a:rPr lang="es-MX" sz="1800" b="1" dirty="0"/>
              <a:t>fecha inicio de vigencia </a:t>
            </a:r>
            <a:r>
              <a:rPr lang="es-MX" sz="1800" dirty="0"/>
              <a:t>debe ser </a:t>
            </a:r>
            <a:r>
              <a:rPr lang="es-MX" sz="1800" b="1" dirty="0"/>
              <a:t>menor</a:t>
            </a:r>
            <a:r>
              <a:rPr lang="es-MX" sz="1800" dirty="0"/>
              <a:t> o </a:t>
            </a:r>
            <a:r>
              <a:rPr lang="es-MX" sz="1800" b="1" dirty="0"/>
              <a:t>igual</a:t>
            </a:r>
            <a:r>
              <a:rPr lang="es-MX" sz="1800" dirty="0"/>
              <a:t> a fecha fin de vigencia.</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12</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1" name="Conector recto 10">
            <a:extLst>
              <a:ext uri="{FF2B5EF4-FFF2-40B4-BE49-F238E27FC236}">
                <a16:creationId xmlns:a16="http://schemas.microsoft.com/office/drawing/2014/main" id="{A50E89EE-4E06-48C7-AF89-0BCACC546757}"/>
              </a:ext>
            </a:extLst>
          </p:cNvPr>
          <p:cNvCxnSpPr>
            <a:cxnSpLocks/>
          </p:cNvCxnSpPr>
          <p:nvPr/>
        </p:nvCxnSpPr>
        <p:spPr>
          <a:xfrm>
            <a:off x="1309226" y="3493358"/>
            <a:ext cx="47590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60EA2521-4F0B-4B95-AF49-10A31C590222}"/>
              </a:ext>
            </a:extLst>
          </p:cNvPr>
          <p:cNvCxnSpPr/>
          <p:nvPr/>
        </p:nvCxnSpPr>
        <p:spPr>
          <a:xfrm>
            <a:off x="5457156" y="3016280"/>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D5D6D92-A0A6-441A-9B78-B39EBA3ECE96}"/>
              </a:ext>
            </a:extLst>
          </p:cNvPr>
          <p:cNvCxnSpPr/>
          <p:nvPr/>
        </p:nvCxnSpPr>
        <p:spPr>
          <a:xfrm>
            <a:off x="3886773" y="3022906"/>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54D8BFB-FBF4-43F4-8B35-1D248C70F6AF}"/>
              </a:ext>
            </a:extLst>
          </p:cNvPr>
          <p:cNvCxnSpPr/>
          <p:nvPr/>
        </p:nvCxnSpPr>
        <p:spPr>
          <a:xfrm>
            <a:off x="2303138" y="3029532"/>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F95CC7FC-22D4-47B2-A6F7-D3BC8AF86807}"/>
              </a:ext>
            </a:extLst>
          </p:cNvPr>
          <p:cNvSpPr txBox="1"/>
          <p:nvPr/>
        </p:nvSpPr>
        <p:spPr>
          <a:xfrm>
            <a:off x="4765964" y="4061998"/>
            <a:ext cx="1483312" cy="307777"/>
          </a:xfrm>
          <a:prstGeom prst="rect">
            <a:avLst/>
          </a:prstGeom>
          <a:noFill/>
        </p:spPr>
        <p:txBody>
          <a:bodyPr wrap="square" rtlCol="0">
            <a:spAutoFit/>
          </a:bodyPr>
          <a:lstStyle/>
          <a:p>
            <a:pPr algn="ctr"/>
            <a:r>
              <a:rPr lang="es-MX" dirty="0"/>
              <a:t>Febrero 2020</a:t>
            </a:r>
          </a:p>
        </p:txBody>
      </p:sp>
      <p:sp>
        <p:nvSpPr>
          <p:cNvPr id="16" name="CuadroTexto 15">
            <a:extLst>
              <a:ext uri="{FF2B5EF4-FFF2-40B4-BE49-F238E27FC236}">
                <a16:creationId xmlns:a16="http://schemas.microsoft.com/office/drawing/2014/main" id="{8BE1BE5D-1AF1-44C4-B5A2-1DC2EAD16098}"/>
              </a:ext>
            </a:extLst>
          </p:cNvPr>
          <p:cNvSpPr txBox="1"/>
          <p:nvPr/>
        </p:nvSpPr>
        <p:spPr>
          <a:xfrm>
            <a:off x="3310304" y="4056577"/>
            <a:ext cx="1258957" cy="307777"/>
          </a:xfrm>
          <a:prstGeom prst="rect">
            <a:avLst/>
          </a:prstGeom>
          <a:noFill/>
        </p:spPr>
        <p:txBody>
          <a:bodyPr wrap="square" rtlCol="0">
            <a:spAutoFit/>
          </a:bodyPr>
          <a:lstStyle/>
          <a:p>
            <a:pPr algn="ctr"/>
            <a:r>
              <a:rPr lang="es-MX" dirty="0"/>
              <a:t>. . . </a:t>
            </a:r>
          </a:p>
        </p:txBody>
      </p:sp>
      <p:sp>
        <p:nvSpPr>
          <p:cNvPr id="17" name="CuadroTexto 16">
            <a:extLst>
              <a:ext uri="{FF2B5EF4-FFF2-40B4-BE49-F238E27FC236}">
                <a16:creationId xmlns:a16="http://schemas.microsoft.com/office/drawing/2014/main" id="{6BD07CF3-580A-49DF-AE10-A41CC297C706}"/>
              </a:ext>
            </a:extLst>
          </p:cNvPr>
          <p:cNvSpPr txBox="1"/>
          <p:nvPr/>
        </p:nvSpPr>
        <p:spPr>
          <a:xfrm>
            <a:off x="1574270" y="4056576"/>
            <a:ext cx="1292087" cy="307777"/>
          </a:xfrm>
          <a:prstGeom prst="rect">
            <a:avLst/>
          </a:prstGeom>
          <a:noFill/>
        </p:spPr>
        <p:txBody>
          <a:bodyPr wrap="square" rtlCol="0">
            <a:spAutoFit/>
          </a:bodyPr>
          <a:lstStyle/>
          <a:p>
            <a:r>
              <a:rPr lang="es-MX" dirty="0"/>
              <a:t>Febrero 2000</a:t>
            </a:r>
          </a:p>
        </p:txBody>
      </p:sp>
      <p:sp>
        <p:nvSpPr>
          <p:cNvPr id="18" name="CuadroTexto 17">
            <a:extLst>
              <a:ext uri="{FF2B5EF4-FFF2-40B4-BE49-F238E27FC236}">
                <a16:creationId xmlns:a16="http://schemas.microsoft.com/office/drawing/2014/main" id="{1E91F36A-C2E7-4ED3-8968-F5F3842C9D6D}"/>
              </a:ext>
            </a:extLst>
          </p:cNvPr>
          <p:cNvSpPr txBox="1"/>
          <p:nvPr/>
        </p:nvSpPr>
        <p:spPr>
          <a:xfrm>
            <a:off x="1746550" y="2188020"/>
            <a:ext cx="1133062" cy="523220"/>
          </a:xfrm>
          <a:prstGeom prst="rect">
            <a:avLst/>
          </a:prstGeom>
          <a:noFill/>
        </p:spPr>
        <p:txBody>
          <a:bodyPr wrap="square" rtlCol="0">
            <a:spAutoFit/>
          </a:bodyPr>
          <a:lstStyle/>
          <a:p>
            <a:pPr algn="ctr"/>
            <a:r>
              <a:rPr lang="es-MX" dirty="0"/>
              <a:t>Fecha inicio de vigencia</a:t>
            </a:r>
          </a:p>
        </p:txBody>
      </p:sp>
      <p:sp>
        <p:nvSpPr>
          <p:cNvPr id="19" name="CuadroTexto 18">
            <a:extLst>
              <a:ext uri="{FF2B5EF4-FFF2-40B4-BE49-F238E27FC236}">
                <a16:creationId xmlns:a16="http://schemas.microsoft.com/office/drawing/2014/main" id="{94E48D51-4E2E-4787-9BED-D57A39951D49}"/>
              </a:ext>
            </a:extLst>
          </p:cNvPr>
          <p:cNvSpPr txBox="1"/>
          <p:nvPr/>
        </p:nvSpPr>
        <p:spPr>
          <a:xfrm>
            <a:off x="4866467" y="2210647"/>
            <a:ext cx="1205946" cy="523220"/>
          </a:xfrm>
          <a:prstGeom prst="rect">
            <a:avLst/>
          </a:prstGeom>
          <a:noFill/>
        </p:spPr>
        <p:txBody>
          <a:bodyPr wrap="square" rtlCol="0">
            <a:spAutoFit/>
          </a:bodyPr>
          <a:lstStyle/>
          <a:p>
            <a:pPr algn="ctr"/>
            <a:r>
              <a:rPr lang="es-MX" dirty="0"/>
              <a:t>Fecha fin de vigencia</a:t>
            </a:r>
          </a:p>
        </p:txBody>
      </p:sp>
      <p:cxnSp>
        <p:nvCxnSpPr>
          <p:cNvPr id="20" name="Conector recto de flecha 19">
            <a:extLst>
              <a:ext uri="{FF2B5EF4-FFF2-40B4-BE49-F238E27FC236}">
                <a16:creationId xmlns:a16="http://schemas.microsoft.com/office/drawing/2014/main" id="{4BC51EF9-314F-4AAC-BFEF-F5D7B1E5D84B}"/>
              </a:ext>
            </a:extLst>
          </p:cNvPr>
          <p:cNvCxnSpPr>
            <a:cxnSpLocks/>
          </p:cNvCxnSpPr>
          <p:nvPr/>
        </p:nvCxnSpPr>
        <p:spPr>
          <a:xfrm flipH="1">
            <a:off x="1260904" y="3219264"/>
            <a:ext cx="4065674"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27" name="Abrir llave 26">
            <a:extLst>
              <a:ext uri="{FF2B5EF4-FFF2-40B4-BE49-F238E27FC236}">
                <a16:creationId xmlns:a16="http://schemas.microsoft.com/office/drawing/2014/main" id="{6B623D27-5C41-411B-B4E5-D32133E2E455}"/>
              </a:ext>
            </a:extLst>
          </p:cNvPr>
          <p:cNvSpPr/>
          <p:nvPr/>
        </p:nvSpPr>
        <p:spPr>
          <a:xfrm rot="5400000">
            <a:off x="3197014" y="997428"/>
            <a:ext cx="331304" cy="3922644"/>
          </a:xfrm>
          <a:prstGeom prst="leftBrace">
            <a:avLst>
              <a:gd name="adj1" fmla="val 8333"/>
              <a:gd name="adj2" fmla="val 7974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28" name="CuadroTexto 27">
            <a:extLst>
              <a:ext uri="{FF2B5EF4-FFF2-40B4-BE49-F238E27FC236}">
                <a16:creationId xmlns:a16="http://schemas.microsoft.com/office/drawing/2014/main" id="{D6B58DBA-33C8-4711-A0FD-7171A160DA98}"/>
              </a:ext>
            </a:extLst>
          </p:cNvPr>
          <p:cNvSpPr txBox="1"/>
          <p:nvPr/>
        </p:nvSpPr>
        <p:spPr>
          <a:xfrm>
            <a:off x="3436201" y="2207897"/>
            <a:ext cx="1133062" cy="307777"/>
          </a:xfrm>
          <a:prstGeom prst="rect">
            <a:avLst/>
          </a:prstGeom>
          <a:noFill/>
        </p:spPr>
        <p:txBody>
          <a:bodyPr wrap="square" rtlCol="0">
            <a:spAutoFit/>
          </a:bodyPr>
          <a:lstStyle/>
          <a:p>
            <a:pPr algn="ctr"/>
            <a:r>
              <a:rPr lang="es-MX" dirty="0"/>
              <a:t>&lt;=</a:t>
            </a:r>
          </a:p>
        </p:txBody>
      </p:sp>
      <p:cxnSp>
        <p:nvCxnSpPr>
          <p:cNvPr id="29" name="Conector recto de flecha 28">
            <a:extLst>
              <a:ext uri="{FF2B5EF4-FFF2-40B4-BE49-F238E27FC236}">
                <a16:creationId xmlns:a16="http://schemas.microsoft.com/office/drawing/2014/main" id="{6D7F0963-B42F-446C-9B64-E1EA98989984}"/>
              </a:ext>
            </a:extLst>
          </p:cNvPr>
          <p:cNvCxnSpPr>
            <a:cxnSpLocks/>
          </p:cNvCxnSpPr>
          <p:nvPr/>
        </p:nvCxnSpPr>
        <p:spPr>
          <a:xfrm>
            <a:off x="5464914" y="2779518"/>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21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Fecha de fin de vigencia</a:t>
            </a:r>
            <a:endParaRPr sz="4800" b="1" dirty="0">
              <a:solidFill>
                <a:schemeClr val="accent2">
                  <a:lumMod val="75000"/>
                </a:schemeClr>
              </a:solidFill>
            </a:endParaRPr>
          </a:p>
        </p:txBody>
      </p:sp>
      <p:sp>
        <p:nvSpPr>
          <p:cNvPr id="112" name="Google Shape;112;p17"/>
          <p:cNvSpPr txBox="1">
            <a:spLocks noGrp="1"/>
          </p:cNvSpPr>
          <p:nvPr>
            <p:ph type="body" idx="1"/>
          </p:nvPr>
        </p:nvSpPr>
        <p:spPr>
          <a:xfrm>
            <a:off x="741218" y="1337659"/>
            <a:ext cx="5784273" cy="3387900"/>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400" dirty="0"/>
              <a:t>Se reportará la fecha en que finalice la vigencia o cobertura de la póliza.</a:t>
            </a:r>
          </a:p>
          <a:p>
            <a:pPr>
              <a:spcBef>
                <a:spcPts val="600"/>
              </a:spcBef>
              <a:buSzPts val="2400"/>
              <a:buFont typeface="Wingdings" panose="05000000000000000000" pitchFamily="2" charset="2"/>
              <a:buChar char="§"/>
            </a:pPr>
            <a:endParaRPr lang="es-MX" sz="1400" dirty="0"/>
          </a:p>
          <a:p>
            <a:pPr>
              <a:spcBef>
                <a:spcPts val="600"/>
              </a:spcBef>
              <a:buSzPts val="2400"/>
              <a:buFont typeface="Wingdings" panose="05000000000000000000" pitchFamily="2" charset="2"/>
              <a:buChar char="§"/>
            </a:pPr>
            <a:r>
              <a:rPr lang="es-MX" sz="1400" dirty="0"/>
              <a:t>La </a:t>
            </a:r>
            <a:r>
              <a:rPr lang="es-MX" sz="1400" b="1" dirty="0"/>
              <a:t>fecha fin de vigencia </a:t>
            </a:r>
            <a:r>
              <a:rPr lang="es-MX" sz="1400" dirty="0"/>
              <a:t>debe ser </a:t>
            </a:r>
            <a:r>
              <a:rPr lang="es-MX" sz="1400" b="1" dirty="0"/>
              <a:t>mayor</a:t>
            </a:r>
            <a:r>
              <a:rPr lang="es-MX" sz="1400" dirty="0"/>
              <a:t> o </a:t>
            </a:r>
            <a:r>
              <a:rPr lang="es-MX" sz="1400" b="1" dirty="0"/>
              <a:t>igual</a:t>
            </a:r>
            <a:r>
              <a:rPr lang="es-MX" sz="1400" dirty="0"/>
              <a:t> a fecha de baja del certificado.</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13</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1" name="Conector recto 10">
            <a:extLst>
              <a:ext uri="{FF2B5EF4-FFF2-40B4-BE49-F238E27FC236}">
                <a16:creationId xmlns:a16="http://schemas.microsoft.com/office/drawing/2014/main" id="{21C62BE9-42B3-4067-A2EB-499B207E05F8}"/>
              </a:ext>
            </a:extLst>
          </p:cNvPr>
          <p:cNvCxnSpPr/>
          <p:nvPr/>
        </p:nvCxnSpPr>
        <p:spPr>
          <a:xfrm>
            <a:off x="951888" y="3781778"/>
            <a:ext cx="5327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F06BAF3F-93FD-468D-A1A3-EE6EDCB91B64}"/>
              </a:ext>
            </a:extLst>
          </p:cNvPr>
          <p:cNvCxnSpPr/>
          <p:nvPr/>
        </p:nvCxnSpPr>
        <p:spPr>
          <a:xfrm>
            <a:off x="5099818" y="3304700"/>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A87C4DC4-DB8E-4739-9D8B-9B68DE0EAD49}"/>
              </a:ext>
            </a:extLst>
          </p:cNvPr>
          <p:cNvCxnSpPr/>
          <p:nvPr/>
        </p:nvCxnSpPr>
        <p:spPr>
          <a:xfrm>
            <a:off x="3529435" y="3311326"/>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6D0AD3E9-400E-47F7-8674-283AAFB443C1}"/>
              </a:ext>
            </a:extLst>
          </p:cNvPr>
          <p:cNvCxnSpPr/>
          <p:nvPr/>
        </p:nvCxnSpPr>
        <p:spPr>
          <a:xfrm>
            <a:off x="1945800" y="3317952"/>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162500FF-5CD1-42A6-9476-277495C610DC}"/>
              </a:ext>
            </a:extLst>
          </p:cNvPr>
          <p:cNvSpPr txBox="1"/>
          <p:nvPr/>
        </p:nvSpPr>
        <p:spPr>
          <a:xfrm>
            <a:off x="4461355" y="4257405"/>
            <a:ext cx="1373687" cy="307777"/>
          </a:xfrm>
          <a:prstGeom prst="rect">
            <a:avLst/>
          </a:prstGeom>
          <a:noFill/>
        </p:spPr>
        <p:txBody>
          <a:bodyPr wrap="square" rtlCol="0">
            <a:spAutoFit/>
          </a:bodyPr>
          <a:lstStyle/>
          <a:p>
            <a:pPr algn="ctr"/>
            <a:r>
              <a:rPr lang="es-MX" dirty="0"/>
              <a:t>Febrero 2020</a:t>
            </a:r>
          </a:p>
        </p:txBody>
      </p:sp>
      <p:sp>
        <p:nvSpPr>
          <p:cNvPr id="16" name="CuadroTexto 15">
            <a:extLst>
              <a:ext uri="{FF2B5EF4-FFF2-40B4-BE49-F238E27FC236}">
                <a16:creationId xmlns:a16="http://schemas.microsoft.com/office/drawing/2014/main" id="{07E53A46-14BA-4630-9B01-72F53ADE0634}"/>
              </a:ext>
            </a:extLst>
          </p:cNvPr>
          <p:cNvSpPr txBox="1"/>
          <p:nvPr/>
        </p:nvSpPr>
        <p:spPr>
          <a:xfrm>
            <a:off x="2927914" y="4207211"/>
            <a:ext cx="1258957" cy="307777"/>
          </a:xfrm>
          <a:prstGeom prst="rect">
            <a:avLst/>
          </a:prstGeom>
          <a:noFill/>
        </p:spPr>
        <p:txBody>
          <a:bodyPr wrap="square" rtlCol="0">
            <a:spAutoFit/>
          </a:bodyPr>
          <a:lstStyle/>
          <a:p>
            <a:pPr algn="ctr"/>
            <a:r>
              <a:rPr lang="es-MX" dirty="0"/>
              <a:t>. . . </a:t>
            </a:r>
          </a:p>
        </p:txBody>
      </p:sp>
      <p:sp>
        <p:nvSpPr>
          <p:cNvPr id="17" name="CuadroTexto 16">
            <a:extLst>
              <a:ext uri="{FF2B5EF4-FFF2-40B4-BE49-F238E27FC236}">
                <a16:creationId xmlns:a16="http://schemas.microsoft.com/office/drawing/2014/main" id="{28E56038-275F-4CC9-9482-85B214E7B9B2}"/>
              </a:ext>
            </a:extLst>
          </p:cNvPr>
          <p:cNvSpPr txBox="1"/>
          <p:nvPr/>
        </p:nvSpPr>
        <p:spPr>
          <a:xfrm>
            <a:off x="1292814" y="4241157"/>
            <a:ext cx="1292087" cy="307777"/>
          </a:xfrm>
          <a:prstGeom prst="rect">
            <a:avLst/>
          </a:prstGeom>
          <a:noFill/>
        </p:spPr>
        <p:txBody>
          <a:bodyPr wrap="square" rtlCol="0">
            <a:spAutoFit/>
          </a:bodyPr>
          <a:lstStyle/>
          <a:p>
            <a:r>
              <a:rPr lang="es-MX" dirty="0"/>
              <a:t>Febrero 2019</a:t>
            </a:r>
          </a:p>
        </p:txBody>
      </p:sp>
      <p:sp>
        <p:nvSpPr>
          <p:cNvPr id="18" name="CuadroTexto 17">
            <a:extLst>
              <a:ext uri="{FF2B5EF4-FFF2-40B4-BE49-F238E27FC236}">
                <a16:creationId xmlns:a16="http://schemas.microsoft.com/office/drawing/2014/main" id="{DB41646E-2B07-48AB-A5B6-646B823592D0}"/>
              </a:ext>
            </a:extLst>
          </p:cNvPr>
          <p:cNvSpPr txBox="1"/>
          <p:nvPr/>
        </p:nvSpPr>
        <p:spPr>
          <a:xfrm>
            <a:off x="1390587" y="2807597"/>
            <a:ext cx="1133062" cy="307777"/>
          </a:xfrm>
          <a:prstGeom prst="rect">
            <a:avLst/>
          </a:prstGeom>
          <a:noFill/>
        </p:spPr>
        <p:txBody>
          <a:bodyPr wrap="square" rtlCol="0">
            <a:spAutoFit/>
          </a:bodyPr>
          <a:lstStyle/>
          <a:p>
            <a:pPr algn="ctr"/>
            <a:r>
              <a:rPr lang="es-MX" dirty="0"/>
              <a:t>Fecha baja</a:t>
            </a:r>
          </a:p>
        </p:txBody>
      </p:sp>
      <p:sp>
        <p:nvSpPr>
          <p:cNvPr id="19" name="CuadroTexto 18">
            <a:extLst>
              <a:ext uri="{FF2B5EF4-FFF2-40B4-BE49-F238E27FC236}">
                <a16:creationId xmlns:a16="http://schemas.microsoft.com/office/drawing/2014/main" id="{F5A302B9-4771-4522-B329-9FD4C086357A}"/>
              </a:ext>
            </a:extLst>
          </p:cNvPr>
          <p:cNvSpPr txBox="1"/>
          <p:nvPr/>
        </p:nvSpPr>
        <p:spPr>
          <a:xfrm>
            <a:off x="4533838" y="2728444"/>
            <a:ext cx="1166189" cy="523220"/>
          </a:xfrm>
          <a:prstGeom prst="rect">
            <a:avLst/>
          </a:prstGeom>
          <a:noFill/>
        </p:spPr>
        <p:txBody>
          <a:bodyPr wrap="square" rtlCol="0">
            <a:spAutoFit/>
          </a:bodyPr>
          <a:lstStyle/>
          <a:p>
            <a:pPr algn="ctr"/>
            <a:r>
              <a:rPr lang="es-MX" dirty="0"/>
              <a:t>Fecha fin de vigencia</a:t>
            </a:r>
          </a:p>
        </p:txBody>
      </p:sp>
      <p:cxnSp>
        <p:nvCxnSpPr>
          <p:cNvPr id="20" name="Conector recto de flecha 19">
            <a:extLst>
              <a:ext uri="{FF2B5EF4-FFF2-40B4-BE49-F238E27FC236}">
                <a16:creationId xmlns:a16="http://schemas.microsoft.com/office/drawing/2014/main" id="{BA073DCE-9900-406F-B834-7DF6CB399B60}"/>
              </a:ext>
            </a:extLst>
          </p:cNvPr>
          <p:cNvCxnSpPr>
            <a:cxnSpLocks/>
          </p:cNvCxnSpPr>
          <p:nvPr/>
        </p:nvCxnSpPr>
        <p:spPr>
          <a:xfrm>
            <a:off x="2025317" y="3529986"/>
            <a:ext cx="3975649"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27" name="Abrir llave 26">
            <a:extLst>
              <a:ext uri="{FF2B5EF4-FFF2-40B4-BE49-F238E27FC236}">
                <a16:creationId xmlns:a16="http://schemas.microsoft.com/office/drawing/2014/main" id="{523FB5CA-9E2E-4B64-B55D-B6863341F910}"/>
              </a:ext>
            </a:extLst>
          </p:cNvPr>
          <p:cNvSpPr/>
          <p:nvPr/>
        </p:nvSpPr>
        <p:spPr>
          <a:xfrm rot="5400000">
            <a:off x="3820983" y="1296999"/>
            <a:ext cx="331304" cy="3922644"/>
          </a:xfrm>
          <a:prstGeom prst="leftBrace">
            <a:avLst>
              <a:gd name="adj1" fmla="val 8333"/>
              <a:gd name="adj2" fmla="val 7974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28" name="CuadroTexto 27">
            <a:extLst>
              <a:ext uri="{FF2B5EF4-FFF2-40B4-BE49-F238E27FC236}">
                <a16:creationId xmlns:a16="http://schemas.microsoft.com/office/drawing/2014/main" id="{01E34A9B-248C-4F3F-94FB-25ED4930271F}"/>
              </a:ext>
            </a:extLst>
          </p:cNvPr>
          <p:cNvSpPr txBox="1"/>
          <p:nvPr/>
        </p:nvSpPr>
        <p:spPr>
          <a:xfrm>
            <a:off x="3116935" y="2781943"/>
            <a:ext cx="1133062" cy="307777"/>
          </a:xfrm>
          <a:prstGeom prst="rect">
            <a:avLst/>
          </a:prstGeom>
          <a:noFill/>
        </p:spPr>
        <p:txBody>
          <a:bodyPr wrap="square" rtlCol="0">
            <a:spAutoFit/>
          </a:bodyPr>
          <a:lstStyle/>
          <a:p>
            <a:pPr algn="ctr"/>
            <a:r>
              <a:rPr lang="es-MX" dirty="0"/>
              <a:t>&lt;=</a:t>
            </a:r>
          </a:p>
        </p:txBody>
      </p:sp>
      <p:cxnSp>
        <p:nvCxnSpPr>
          <p:cNvPr id="29" name="Conector recto de flecha 28">
            <a:extLst>
              <a:ext uri="{FF2B5EF4-FFF2-40B4-BE49-F238E27FC236}">
                <a16:creationId xmlns:a16="http://schemas.microsoft.com/office/drawing/2014/main" id="{35BAA43C-8041-443F-A3D0-B14D1C59CB25}"/>
              </a:ext>
            </a:extLst>
          </p:cNvPr>
          <p:cNvCxnSpPr>
            <a:cxnSpLocks/>
          </p:cNvCxnSpPr>
          <p:nvPr/>
        </p:nvCxnSpPr>
        <p:spPr>
          <a:xfrm>
            <a:off x="1946932" y="3125515"/>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57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Fecha de fin de vigencia</a:t>
            </a:r>
            <a:endParaRPr sz="4800" b="1" dirty="0">
              <a:solidFill>
                <a:schemeClr val="accent2">
                  <a:lumMod val="75000"/>
                </a:schemeClr>
              </a:solidFill>
            </a:endParaRPr>
          </a:p>
        </p:txBody>
      </p:sp>
      <p:sp>
        <p:nvSpPr>
          <p:cNvPr id="112" name="Google Shape;112;p17"/>
          <p:cNvSpPr txBox="1">
            <a:spLocks noGrp="1"/>
          </p:cNvSpPr>
          <p:nvPr>
            <p:ph type="body" idx="1"/>
          </p:nvPr>
        </p:nvSpPr>
        <p:spPr>
          <a:xfrm>
            <a:off x="741218" y="1177636"/>
            <a:ext cx="5784273" cy="3547923"/>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s-MX" sz="1600" dirty="0"/>
              <a:t>La </a:t>
            </a:r>
            <a:r>
              <a:rPr lang="es-MX" sz="1600" b="1" dirty="0"/>
              <a:t>fecha fin de vigencia</a:t>
            </a:r>
            <a:r>
              <a:rPr lang="es-MX" sz="1600" dirty="0"/>
              <a:t> debe ser </a:t>
            </a:r>
            <a:r>
              <a:rPr lang="es-MX" sz="1600" b="1" dirty="0"/>
              <a:t>mayor o igual</a:t>
            </a:r>
            <a:r>
              <a:rPr lang="es-MX" sz="1600" dirty="0"/>
              <a:t> a la fecha de alta del certificado.</a:t>
            </a:r>
          </a:p>
          <a:p>
            <a:pPr>
              <a:spcBef>
                <a:spcPts val="600"/>
              </a:spcBef>
              <a:buSzPts val="2400"/>
              <a:buFont typeface="Wingdings" panose="05000000000000000000" pitchFamily="2" charset="2"/>
              <a:buChar char="§"/>
            </a:pPr>
            <a:endParaRPr lang="es-MX" sz="1600" dirty="0"/>
          </a:p>
          <a:p>
            <a:pPr>
              <a:spcBef>
                <a:spcPts val="600"/>
              </a:spcBef>
              <a:buSzPts val="2400"/>
              <a:buFont typeface="Wingdings" panose="05000000000000000000" pitchFamily="2" charset="2"/>
              <a:buChar char="§"/>
            </a:pPr>
            <a:r>
              <a:rPr lang="es-MX" sz="1600" dirty="0"/>
              <a:t>La </a:t>
            </a:r>
            <a:r>
              <a:rPr lang="es-MX" sz="1600" b="1" dirty="0"/>
              <a:t>fecha fin de vigencia</a:t>
            </a:r>
            <a:r>
              <a:rPr lang="es-MX" sz="1600" dirty="0"/>
              <a:t> debe ser </a:t>
            </a:r>
            <a:r>
              <a:rPr lang="es-MX" sz="1600" b="1" dirty="0"/>
              <a:t>mayor</a:t>
            </a:r>
            <a:r>
              <a:rPr lang="es-MX" sz="1600" dirty="0"/>
              <a:t> o </a:t>
            </a:r>
            <a:r>
              <a:rPr lang="es-MX" sz="1600" b="1" dirty="0"/>
              <a:t>igual</a:t>
            </a:r>
            <a:r>
              <a:rPr lang="es-MX" sz="1600" dirty="0"/>
              <a:t> a fecha de nacimiento.</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14</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35" name="Conector recto 34">
            <a:extLst>
              <a:ext uri="{FF2B5EF4-FFF2-40B4-BE49-F238E27FC236}">
                <a16:creationId xmlns:a16="http://schemas.microsoft.com/office/drawing/2014/main" id="{9905D549-7624-42DB-9C14-EEFE3014B88D}"/>
              </a:ext>
            </a:extLst>
          </p:cNvPr>
          <p:cNvCxnSpPr>
            <a:cxnSpLocks/>
          </p:cNvCxnSpPr>
          <p:nvPr/>
        </p:nvCxnSpPr>
        <p:spPr>
          <a:xfrm>
            <a:off x="855254" y="4144736"/>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89305D99-FE11-4A97-9078-E463849694B8}"/>
              </a:ext>
            </a:extLst>
          </p:cNvPr>
          <p:cNvCxnSpPr/>
          <p:nvPr/>
        </p:nvCxnSpPr>
        <p:spPr>
          <a:xfrm>
            <a:off x="5626766" y="3667658"/>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B3FFF432-02B1-4E0C-B846-282E5ED26C5E}"/>
              </a:ext>
            </a:extLst>
          </p:cNvPr>
          <p:cNvCxnSpPr/>
          <p:nvPr/>
        </p:nvCxnSpPr>
        <p:spPr>
          <a:xfrm>
            <a:off x="4056383" y="3674284"/>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286EA332-8437-4BF4-8D89-60FEAA2026F0}"/>
              </a:ext>
            </a:extLst>
          </p:cNvPr>
          <p:cNvCxnSpPr/>
          <p:nvPr/>
        </p:nvCxnSpPr>
        <p:spPr>
          <a:xfrm>
            <a:off x="2665695" y="3638966"/>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a16="http://schemas.microsoft.com/office/drawing/2014/main" id="{BD7D0119-0B40-4926-8B65-7E93A3E099F5}"/>
              </a:ext>
            </a:extLst>
          </p:cNvPr>
          <p:cNvSpPr txBox="1"/>
          <p:nvPr/>
        </p:nvSpPr>
        <p:spPr>
          <a:xfrm>
            <a:off x="5201360" y="4657195"/>
            <a:ext cx="1007165" cy="430887"/>
          </a:xfrm>
          <a:prstGeom prst="rect">
            <a:avLst/>
          </a:prstGeom>
          <a:noFill/>
        </p:spPr>
        <p:txBody>
          <a:bodyPr wrap="square" rtlCol="0">
            <a:spAutoFit/>
          </a:bodyPr>
          <a:lstStyle/>
          <a:p>
            <a:pPr algn="ctr"/>
            <a:r>
              <a:rPr lang="es-MX" sz="1100" dirty="0"/>
              <a:t>Febrero 2020</a:t>
            </a:r>
          </a:p>
        </p:txBody>
      </p:sp>
      <p:sp>
        <p:nvSpPr>
          <p:cNvPr id="40" name="CuadroTexto 39">
            <a:extLst>
              <a:ext uri="{FF2B5EF4-FFF2-40B4-BE49-F238E27FC236}">
                <a16:creationId xmlns:a16="http://schemas.microsoft.com/office/drawing/2014/main" id="{612C6740-64EE-4C6C-BF33-E28EE51BC898}"/>
              </a:ext>
            </a:extLst>
          </p:cNvPr>
          <p:cNvSpPr txBox="1"/>
          <p:nvPr/>
        </p:nvSpPr>
        <p:spPr>
          <a:xfrm>
            <a:off x="4486594" y="4682788"/>
            <a:ext cx="798048" cy="261610"/>
          </a:xfrm>
          <a:prstGeom prst="rect">
            <a:avLst/>
          </a:prstGeom>
          <a:noFill/>
        </p:spPr>
        <p:txBody>
          <a:bodyPr wrap="square" rtlCol="0">
            <a:spAutoFit/>
          </a:bodyPr>
          <a:lstStyle/>
          <a:p>
            <a:pPr algn="ctr"/>
            <a:r>
              <a:rPr lang="es-MX" sz="1100" dirty="0"/>
              <a:t>. . . </a:t>
            </a:r>
          </a:p>
        </p:txBody>
      </p:sp>
      <p:sp>
        <p:nvSpPr>
          <p:cNvPr id="41" name="CuadroTexto 40">
            <a:extLst>
              <a:ext uri="{FF2B5EF4-FFF2-40B4-BE49-F238E27FC236}">
                <a16:creationId xmlns:a16="http://schemas.microsoft.com/office/drawing/2014/main" id="{4EA1A6E2-3DEF-4A19-BC10-8B6631C34BCF}"/>
              </a:ext>
            </a:extLst>
          </p:cNvPr>
          <p:cNvSpPr txBox="1"/>
          <p:nvPr/>
        </p:nvSpPr>
        <p:spPr>
          <a:xfrm>
            <a:off x="2339497" y="4640842"/>
            <a:ext cx="780783" cy="430887"/>
          </a:xfrm>
          <a:prstGeom prst="rect">
            <a:avLst/>
          </a:prstGeom>
          <a:noFill/>
        </p:spPr>
        <p:txBody>
          <a:bodyPr wrap="square" rtlCol="0">
            <a:spAutoFit/>
          </a:bodyPr>
          <a:lstStyle/>
          <a:p>
            <a:pPr algn="ctr"/>
            <a:r>
              <a:rPr lang="es-MX" sz="1100" dirty="0"/>
              <a:t>Febrero 2019</a:t>
            </a:r>
          </a:p>
        </p:txBody>
      </p:sp>
      <p:sp>
        <p:nvSpPr>
          <p:cNvPr id="42" name="CuadroTexto 41">
            <a:extLst>
              <a:ext uri="{FF2B5EF4-FFF2-40B4-BE49-F238E27FC236}">
                <a16:creationId xmlns:a16="http://schemas.microsoft.com/office/drawing/2014/main" id="{08E0776A-E067-4899-9F1A-119F4A6AC286}"/>
              </a:ext>
            </a:extLst>
          </p:cNvPr>
          <p:cNvSpPr txBox="1"/>
          <p:nvPr/>
        </p:nvSpPr>
        <p:spPr>
          <a:xfrm>
            <a:off x="3550036" y="3077293"/>
            <a:ext cx="1133062" cy="261610"/>
          </a:xfrm>
          <a:prstGeom prst="rect">
            <a:avLst/>
          </a:prstGeom>
          <a:noFill/>
        </p:spPr>
        <p:txBody>
          <a:bodyPr wrap="square" rtlCol="0">
            <a:spAutoFit/>
          </a:bodyPr>
          <a:lstStyle/>
          <a:p>
            <a:pPr algn="ctr"/>
            <a:r>
              <a:rPr lang="es-MX" sz="1100" dirty="0"/>
              <a:t>Fecha alta</a:t>
            </a:r>
          </a:p>
        </p:txBody>
      </p:sp>
      <p:sp>
        <p:nvSpPr>
          <p:cNvPr id="43" name="CuadroTexto 42">
            <a:extLst>
              <a:ext uri="{FF2B5EF4-FFF2-40B4-BE49-F238E27FC236}">
                <a16:creationId xmlns:a16="http://schemas.microsoft.com/office/drawing/2014/main" id="{EA37BBC5-D57A-423E-97A1-52DC94021542}"/>
              </a:ext>
            </a:extLst>
          </p:cNvPr>
          <p:cNvSpPr txBox="1"/>
          <p:nvPr/>
        </p:nvSpPr>
        <p:spPr>
          <a:xfrm>
            <a:off x="5210006" y="3055530"/>
            <a:ext cx="1007165" cy="430887"/>
          </a:xfrm>
          <a:prstGeom prst="rect">
            <a:avLst/>
          </a:prstGeom>
          <a:noFill/>
        </p:spPr>
        <p:txBody>
          <a:bodyPr wrap="square" rtlCol="0">
            <a:spAutoFit/>
          </a:bodyPr>
          <a:lstStyle/>
          <a:p>
            <a:pPr algn="ctr"/>
            <a:r>
              <a:rPr lang="es-MX" sz="1100" dirty="0"/>
              <a:t>Fecha fin de vigencia</a:t>
            </a:r>
          </a:p>
        </p:txBody>
      </p:sp>
      <p:cxnSp>
        <p:nvCxnSpPr>
          <p:cNvPr id="44" name="Conector recto de flecha 43">
            <a:extLst>
              <a:ext uri="{FF2B5EF4-FFF2-40B4-BE49-F238E27FC236}">
                <a16:creationId xmlns:a16="http://schemas.microsoft.com/office/drawing/2014/main" id="{E96A0057-A597-42F4-BAE7-37DD2081D264}"/>
              </a:ext>
            </a:extLst>
          </p:cNvPr>
          <p:cNvCxnSpPr>
            <a:cxnSpLocks/>
          </p:cNvCxnSpPr>
          <p:nvPr/>
        </p:nvCxnSpPr>
        <p:spPr>
          <a:xfrm>
            <a:off x="4076626" y="3867777"/>
            <a:ext cx="2451288"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45" name="Abrir llave 44">
            <a:extLst>
              <a:ext uri="{FF2B5EF4-FFF2-40B4-BE49-F238E27FC236}">
                <a16:creationId xmlns:a16="http://schemas.microsoft.com/office/drawing/2014/main" id="{5DFC9525-F3D4-45A2-9F01-8771CEBFC60F}"/>
              </a:ext>
            </a:extLst>
          </p:cNvPr>
          <p:cNvSpPr/>
          <p:nvPr/>
        </p:nvSpPr>
        <p:spPr>
          <a:xfrm rot="5400000">
            <a:off x="5105919" y="2417945"/>
            <a:ext cx="331304" cy="2406668"/>
          </a:xfrm>
          <a:prstGeom prst="leftBrace">
            <a:avLst>
              <a:gd name="adj1" fmla="val 8333"/>
              <a:gd name="adj2" fmla="val 30247"/>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sz="1100"/>
          </a:p>
        </p:txBody>
      </p:sp>
      <p:sp>
        <p:nvSpPr>
          <p:cNvPr id="46" name="CuadroTexto 45">
            <a:extLst>
              <a:ext uri="{FF2B5EF4-FFF2-40B4-BE49-F238E27FC236}">
                <a16:creationId xmlns:a16="http://schemas.microsoft.com/office/drawing/2014/main" id="{733871F9-B415-4B52-B898-8D88135B6383}"/>
              </a:ext>
            </a:extLst>
          </p:cNvPr>
          <p:cNvSpPr txBox="1"/>
          <p:nvPr/>
        </p:nvSpPr>
        <p:spPr>
          <a:xfrm>
            <a:off x="4281297" y="3064748"/>
            <a:ext cx="1133062" cy="261610"/>
          </a:xfrm>
          <a:prstGeom prst="rect">
            <a:avLst/>
          </a:prstGeom>
          <a:noFill/>
        </p:spPr>
        <p:txBody>
          <a:bodyPr wrap="square" lIns="91440" tIns="45720" rIns="91440" bIns="45720" rtlCol="0" anchor="t">
            <a:spAutoFit/>
          </a:bodyPr>
          <a:lstStyle/>
          <a:p>
            <a:pPr algn="ctr"/>
            <a:r>
              <a:rPr lang="es-MX" sz="1100" dirty="0"/>
              <a:t>&lt;=</a:t>
            </a:r>
          </a:p>
        </p:txBody>
      </p:sp>
      <p:cxnSp>
        <p:nvCxnSpPr>
          <p:cNvPr id="47" name="Conector recto de flecha 46">
            <a:extLst>
              <a:ext uri="{FF2B5EF4-FFF2-40B4-BE49-F238E27FC236}">
                <a16:creationId xmlns:a16="http://schemas.microsoft.com/office/drawing/2014/main" id="{7421F9F8-44CB-46C1-B418-4246CBD10106}"/>
              </a:ext>
            </a:extLst>
          </p:cNvPr>
          <p:cNvCxnSpPr>
            <a:cxnSpLocks/>
          </p:cNvCxnSpPr>
          <p:nvPr/>
        </p:nvCxnSpPr>
        <p:spPr>
          <a:xfrm>
            <a:off x="4069875" y="3371968"/>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22A68848-311E-4595-B9D4-52A4EFF3F56A}"/>
              </a:ext>
            </a:extLst>
          </p:cNvPr>
          <p:cNvCxnSpPr/>
          <p:nvPr/>
        </p:nvCxnSpPr>
        <p:spPr>
          <a:xfrm>
            <a:off x="1266131" y="3623585"/>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53" name="CuadroTexto 52">
            <a:extLst>
              <a:ext uri="{FF2B5EF4-FFF2-40B4-BE49-F238E27FC236}">
                <a16:creationId xmlns:a16="http://schemas.microsoft.com/office/drawing/2014/main" id="{701BF821-99AC-4E7B-9284-C9ABE25C9D4A}"/>
              </a:ext>
            </a:extLst>
          </p:cNvPr>
          <p:cNvSpPr txBox="1"/>
          <p:nvPr/>
        </p:nvSpPr>
        <p:spPr>
          <a:xfrm>
            <a:off x="3741675" y="4657194"/>
            <a:ext cx="737624" cy="430887"/>
          </a:xfrm>
          <a:prstGeom prst="rect">
            <a:avLst/>
          </a:prstGeom>
          <a:noFill/>
        </p:spPr>
        <p:txBody>
          <a:bodyPr wrap="square" rtlCol="0">
            <a:spAutoFit/>
          </a:bodyPr>
          <a:lstStyle/>
          <a:p>
            <a:pPr algn="ctr"/>
            <a:r>
              <a:rPr lang="es-MX" sz="1100" dirty="0"/>
              <a:t>Marzo 2020</a:t>
            </a:r>
          </a:p>
        </p:txBody>
      </p:sp>
      <p:sp>
        <p:nvSpPr>
          <p:cNvPr id="54" name="CuadroTexto 53">
            <a:extLst>
              <a:ext uri="{FF2B5EF4-FFF2-40B4-BE49-F238E27FC236}">
                <a16:creationId xmlns:a16="http://schemas.microsoft.com/office/drawing/2014/main" id="{FEB06707-7A24-442E-A4BC-BA0480300922}"/>
              </a:ext>
            </a:extLst>
          </p:cNvPr>
          <p:cNvSpPr txBox="1"/>
          <p:nvPr/>
        </p:nvSpPr>
        <p:spPr>
          <a:xfrm>
            <a:off x="1391054" y="4674398"/>
            <a:ext cx="1258957" cy="261610"/>
          </a:xfrm>
          <a:prstGeom prst="rect">
            <a:avLst/>
          </a:prstGeom>
          <a:noFill/>
        </p:spPr>
        <p:txBody>
          <a:bodyPr wrap="square" rtlCol="0">
            <a:spAutoFit/>
          </a:bodyPr>
          <a:lstStyle/>
          <a:p>
            <a:pPr algn="ctr"/>
            <a:r>
              <a:rPr lang="es-MX" sz="1100" dirty="0"/>
              <a:t>. . . </a:t>
            </a:r>
          </a:p>
        </p:txBody>
      </p:sp>
      <p:sp>
        <p:nvSpPr>
          <p:cNvPr id="55" name="CuadroTexto 54">
            <a:extLst>
              <a:ext uri="{FF2B5EF4-FFF2-40B4-BE49-F238E27FC236}">
                <a16:creationId xmlns:a16="http://schemas.microsoft.com/office/drawing/2014/main" id="{249AF596-2369-496C-9DB6-A7FC37BF016B}"/>
              </a:ext>
            </a:extLst>
          </p:cNvPr>
          <p:cNvSpPr txBox="1"/>
          <p:nvPr/>
        </p:nvSpPr>
        <p:spPr>
          <a:xfrm>
            <a:off x="946925" y="4649230"/>
            <a:ext cx="772395" cy="430887"/>
          </a:xfrm>
          <a:prstGeom prst="rect">
            <a:avLst/>
          </a:prstGeom>
          <a:noFill/>
        </p:spPr>
        <p:txBody>
          <a:bodyPr wrap="square" rtlCol="0">
            <a:spAutoFit/>
          </a:bodyPr>
          <a:lstStyle/>
          <a:p>
            <a:pPr algn="ctr"/>
            <a:r>
              <a:rPr lang="es-MX" sz="1100" dirty="0"/>
              <a:t>Febrero 2000</a:t>
            </a:r>
          </a:p>
        </p:txBody>
      </p:sp>
      <p:sp>
        <p:nvSpPr>
          <p:cNvPr id="56" name="CuadroTexto 55">
            <a:extLst>
              <a:ext uri="{FF2B5EF4-FFF2-40B4-BE49-F238E27FC236}">
                <a16:creationId xmlns:a16="http://schemas.microsoft.com/office/drawing/2014/main" id="{37EB7084-058B-4C03-8E5F-E25E286255FB}"/>
              </a:ext>
            </a:extLst>
          </p:cNvPr>
          <p:cNvSpPr txBox="1"/>
          <p:nvPr/>
        </p:nvSpPr>
        <p:spPr>
          <a:xfrm>
            <a:off x="674588" y="3015565"/>
            <a:ext cx="1133062" cy="430887"/>
          </a:xfrm>
          <a:prstGeom prst="rect">
            <a:avLst/>
          </a:prstGeom>
          <a:noFill/>
        </p:spPr>
        <p:txBody>
          <a:bodyPr wrap="square" rtlCol="0">
            <a:spAutoFit/>
          </a:bodyPr>
          <a:lstStyle/>
          <a:p>
            <a:pPr algn="ctr"/>
            <a:r>
              <a:rPr lang="es-MX" sz="1100" dirty="0"/>
              <a:t>Fecha de nacimiento</a:t>
            </a:r>
          </a:p>
        </p:txBody>
      </p:sp>
      <p:sp>
        <p:nvSpPr>
          <p:cNvPr id="57" name="CuadroTexto 56">
            <a:extLst>
              <a:ext uri="{FF2B5EF4-FFF2-40B4-BE49-F238E27FC236}">
                <a16:creationId xmlns:a16="http://schemas.microsoft.com/office/drawing/2014/main" id="{6FFEE645-7B72-420F-82CD-0AD25CD6D5A4}"/>
              </a:ext>
            </a:extLst>
          </p:cNvPr>
          <p:cNvSpPr txBox="1"/>
          <p:nvPr/>
        </p:nvSpPr>
        <p:spPr>
          <a:xfrm>
            <a:off x="2133178" y="3015992"/>
            <a:ext cx="1205946" cy="430887"/>
          </a:xfrm>
          <a:prstGeom prst="rect">
            <a:avLst/>
          </a:prstGeom>
          <a:noFill/>
        </p:spPr>
        <p:txBody>
          <a:bodyPr wrap="square" rtlCol="0">
            <a:spAutoFit/>
          </a:bodyPr>
          <a:lstStyle/>
          <a:p>
            <a:pPr algn="ctr"/>
            <a:r>
              <a:rPr lang="es-MX" sz="1100" dirty="0"/>
              <a:t>Fecha fin de vigencia</a:t>
            </a:r>
          </a:p>
        </p:txBody>
      </p:sp>
      <p:cxnSp>
        <p:nvCxnSpPr>
          <p:cNvPr id="58" name="Conector recto de flecha 57">
            <a:extLst>
              <a:ext uri="{FF2B5EF4-FFF2-40B4-BE49-F238E27FC236}">
                <a16:creationId xmlns:a16="http://schemas.microsoft.com/office/drawing/2014/main" id="{AD7CD16F-F96C-4933-8C4E-BF948A90123A}"/>
              </a:ext>
            </a:extLst>
          </p:cNvPr>
          <p:cNvCxnSpPr>
            <a:cxnSpLocks/>
          </p:cNvCxnSpPr>
          <p:nvPr/>
        </p:nvCxnSpPr>
        <p:spPr>
          <a:xfrm>
            <a:off x="1327471" y="3976833"/>
            <a:ext cx="2455541" cy="14591"/>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59" name="Abrir llave 58">
            <a:extLst>
              <a:ext uri="{FF2B5EF4-FFF2-40B4-BE49-F238E27FC236}">
                <a16:creationId xmlns:a16="http://schemas.microsoft.com/office/drawing/2014/main" id="{B9C731C6-D2F4-47A6-83F1-B393BB9A8FCC}"/>
              </a:ext>
            </a:extLst>
          </p:cNvPr>
          <p:cNvSpPr/>
          <p:nvPr/>
        </p:nvSpPr>
        <p:spPr>
          <a:xfrm rot="5400000">
            <a:off x="2347642" y="2343173"/>
            <a:ext cx="331304" cy="2505878"/>
          </a:xfrm>
          <a:prstGeom prst="leftBrace">
            <a:avLst>
              <a:gd name="adj1" fmla="val 8333"/>
              <a:gd name="adj2" fmla="val 43923"/>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sz="1100"/>
          </a:p>
        </p:txBody>
      </p:sp>
      <p:sp>
        <p:nvSpPr>
          <p:cNvPr id="60" name="CuadroTexto 59">
            <a:extLst>
              <a:ext uri="{FF2B5EF4-FFF2-40B4-BE49-F238E27FC236}">
                <a16:creationId xmlns:a16="http://schemas.microsoft.com/office/drawing/2014/main" id="{36F6AA2C-F2A4-40AA-9214-172002EA6A02}"/>
              </a:ext>
            </a:extLst>
          </p:cNvPr>
          <p:cNvSpPr txBox="1"/>
          <p:nvPr/>
        </p:nvSpPr>
        <p:spPr>
          <a:xfrm>
            <a:off x="1391116" y="3102555"/>
            <a:ext cx="1133062" cy="261610"/>
          </a:xfrm>
          <a:prstGeom prst="rect">
            <a:avLst/>
          </a:prstGeom>
          <a:noFill/>
        </p:spPr>
        <p:txBody>
          <a:bodyPr wrap="square" rtlCol="0">
            <a:spAutoFit/>
          </a:bodyPr>
          <a:lstStyle/>
          <a:p>
            <a:pPr algn="ctr"/>
            <a:r>
              <a:rPr lang="es-MX" sz="1100" dirty="0"/>
              <a:t>&lt;=</a:t>
            </a:r>
          </a:p>
        </p:txBody>
      </p:sp>
      <p:cxnSp>
        <p:nvCxnSpPr>
          <p:cNvPr id="61" name="Conector recto de flecha 60">
            <a:extLst>
              <a:ext uri="{FF2B5EF4-FFF2-40B4-BE49-F238E27FC236}">
                <a16:creationId xmlns:a16="http://schemas.microsoft.com/office/drawing/2014/main" id="{F49CD5DD-46AE-4BE2-B8D4-22AA33167D02}"/>
              </a:ext>
            </a:extLst>
          </p:cNvPr>
          <p:cNvCxnSpPr>
            <a:cxnSpLocks/>
          </p:cNvCxnSpPr>
          <p:nvPr/>
        </p:nvCxnSpPr>
        <p:spPr>
          <a:xfrm>
            <a:off x="1267950" y="3483786"/>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CuadroTexto 61">
            <a:extLst>
              <a:ext uri="{FF2B5EF4-FFF2-40B4-BE49-F238E27FC236}">
                <a16:creationId xmlns:a16="http://schemas.microsoft.com/office/drawing/2014/main" id="{DCF565CE-5FE8-499C-AFC1-38054D2B9DC5}"/>
              </a:ext>
            </a:extLst>
          </p:cNvPr>
          <p:cNvSpPr txBox="1"/>
          <p:nvPr/>
        </p:nvSpPr>
        <p:spPr>
          <a:xfrm>
            <a:off x="3045084" y="4642240"/>
            <a:ext cx="863763" cy="261610"/>
          </a:xfrm>
          <a:prstGeom prst="rect">
            <a:avLst/>
          </a:prstGeom>
          <a:noFill/>
        </p:spPr>
        <p:txBody>
          <a:bodyPr wrap="square" rtlCol="0">
            <a:spAutoFit/>
          </a:bodyPr>
          <a:lstStyle/>
          <a:p>
            <a:pPr algn="ctr"/>
            <a:r>
              <a:rPr lang="es-MX" sz="1100" dirty="0"/>
              <a:t>. . . </a:t>
            </a:r>
          </a:p>
        </p:txBody>
      </p:sp>
    </p:spTree>
    <p:extLst>
      <p:ext uri="{BB962C8B-B14F-4D97-AF65-F5344CB8AC3E}">
        <p14:creationId xmlns:p14="http://schemas.microsoft.com/office/powerpoint/2010/main" val="106642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32135" y="104368"/>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solidFill>
                  <a:schemeClr val="accent2">
                    <a:lumMod val="75000"/>
                  </a:schemeClr>
                </a:solidFill>
              </a:rPr>
              <a:t>Fecha de alta de certificado</a:t>
            </a:r>
            <a:endParaRPr sz="4400" b="1" dirty="0">
              <a:solidFill>
                <a:schemeClr val="accent2">
                  <a:lumMod val="75000"/>
                </a:schemeClr>
              </a:solidFill>
            </a:endParaRPr>
          </a:p>
        </p:txBody>
      </p:sp>
      <p:sp>
        <p:nvSpPr>
          <p:cNvPr id="112" name="Google Shape;112;p17"/>
          <p:cNvSpPr txBox="1">
            <a:spLocks noGrp="1"/>
          </p:cNvSpPr>
          <p:nvPr>
            <p:ph type="body" idx="1"/>
          </p:nvPr>
        </p:nvSpPr>
        <p:spPr>
          <a:xfrm>
            <a:off x="449827" y="1028330"/>
            <a:ext cx="6290188" cy="3387900"/>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400" dirty="0"/>
              <a:t>Corresponde a la fecha en la cual el asegurado inicia su exposición, como integrante de la póliza.</a:t>
            </a:r>
            <a:endParaRPr lang="es-MX" dirty="0"/>
          </a:p>
          <a:p>
            <a:pPr marL="76200" indent="0">
              <a:spcBef>
                <a:spcPts val="600"/>
              </a:spcBef>
              <a:buSzPts val="2400"/>
              <a:buNone/>
            </a:pPr>
            <a:endParaRPr lang="es-MX" sz="1400" dirty="0"/>
          </a:p>
          <a:p>
            <a:pPr>
              <a:spcBef>
                <a:spcPts val="600"/>
              </a:spcBef>
              <a:buSzPts val="2400"/>
              <a:buFont typeface="Wingdings" panose="05000000000000000000" pitchFamily="2" charset="2"/>
              <a:buChar char="§"/>
            </a:pPr>
            <a:r>
              <a:rPr lang="es-MX" sz="1300" b="1" dirty="0"/>
              <a:t>Fecha de alta del certificado </a:t>
            </a:r>
            <a:r>
              <a:rPr lang="es-MX" sz="1300" dirty="0"/>
              <a:t>debe ser </a:t>
            </a:r>
            <a:r>
              <a:rPr lang="es-MX" sz="1300" b="1" dirty="0"/>
              <a:t>menor</a:t>
            </a:r>
            <a:r>
              <a:rPr lang="es-MX" sz="1300" dirty="0"/>
              <a:t> o </a:t>
            </a:r>
            <a:r>
              <a:rPr lang="es-MX" sz="1300" b="1" dirty="0"/>
              <a:t>igual</a:t>
            </a:r>
            <a:r>
              <a:rPr lang="es-MX" sz="1300" dirty="0"/>
              <a:t> a fecha de baja del certificado.</a:t>
            </a:r>
          </a:p>
          <a:p>
            <a:pPr>
              <a:spcBef>
                <a:spcPts val="600"/>
              </a:spcBef>
              <a:buSzPts val="2400"/>
              <a:buFont typeface="Wingdings" panose="05000000000000000000" pitchFamily="2" charset="2"/>
              <a:buChar char="§"/>
            </a:pPr>
            <a:endParaRPr lang="es-MX" sz="1300" dirty="0"/>
          </a:p>
          <a:p>
            <a:pPr>
              <a:spcBef>
                <a:spcPts val="600"/>
              </a:spcBef>
              <a:buSzPts val="2400"/>
              <a:buFont typeface="Wingdings" panose="05000000000000000000" pitchFamily="2" charset="2"/>
              <a:buChar char="§"/>
            </a:pPr>
            <a:r>
              <a:rPr lang="es-MX" sz="1300" b="1" dirty="0"/>
              <a:t>Fecha de alta del certificado </a:t>
            </a:r>
            <a:r>
              <a:rPr lang="es-MX" sz="1300" dirty="0"/>
              <a:t>debe ser </a:t>
            </a:r>
            <a:r>
              <a:rPr lang="es-MX" sz="1300" b="1" dirty="0"/>
              <a:t>mayor</a:t>
            </a:r>
            <a:r>
              <a:rPr lang="es-MX" sz="1300" dirty="0"/>
              <a:t> o </a:t>
            </a:r>
            <a:r>
              <a:rPr lang="es-MX" sz="1300" b="1" dirty="0"/>
              <a:t>igual</a:t>
            </a:r>
            <a:r>
              <a:rPr lang="es-MX" sz="1300" dirty="0"/>
              <a:t> a fecha de nacimiento.</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15</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2" name="Conector recto 11">
            <a:extLst>
              <a:ext uri="{FF2B5EF4-FFF2-40B4-BE49-F238E27FC236}">
                <a16:creationId xmlns:a16="http://schemas.microsoft.com/office/drawing/2014/main" id="{6C2C8E07-1397-457B-A3DD-AC6F27E8AD85}"/>
              </a:ext>
            </a:extLst>
          </p:cNvPr>
          <p:cNvCxnSpPr>
            <a:cxnSpLocks/>
          </p:cNvCxnSpPr>
          <p:nvPr/>
        </p:nvCxnSpPr>
        <p:spPr>
          <a:xfrm>
            <a:off x="1007139" y="4174859"/>
            <a:ext cx="5578679" cy="0"/>
          </a:xfrm>
          <a:prstGeom prst="line">
            <a:avLst/>
          </a:prstGeom>
          <a:noFill/>
          <a:ln w="9525" cap="flat" cmpd="sng" algn="ctr">
            <a:solidFill>
              <a:srgbClr val="0A95B0">
                <a:shade val="95000"/>
                <a:satMod val="105000"/>
              </a:srgbClr>
            </a:solidFill>
            <a:prstDash val="solid"/>
          </a:ln>
          <a:effectLst/>
        </p:spPr>
      </p:cxnSp>
      <p:sp>
        <p:nvSpPr>
          <p:cNvPr id="13" name="CuadroTexto 12">
            <a:extLst>
              <a:ext uri="{FF2B5EF4-FFF2-40B4-BE49-F238E27FC236}">
                <a16:creationId xmlns:a16="http://schemas.microsoft.com/office/drawing/2014/main" id="{5F439682-8D8D-4F74-8CF7-73CEC74E339A}"/>
              </a:ext>
            </a:extLst>
          </p:cNvPr>
          <p:cNvSpPr txBox="1"/>
          <p:nvPr/>
        </p:nvSpPr>
        <p:spPr>
          <a:xfrm>
            <a:off x="5581935" y="4687318"/>
            <a:ext cx="1007165"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Abril 2020</a:t>
            </a:r>
          </a:p>
        </p:txBody>
      </p:sp>
      <p:sp>
        <p:nvSpPr>
          <p:cNvPr id="14" name="CuadroTexto 13">
            <a:extLst>
              <a:ext uri="{FF2B5EF4-FFF2-40B4-BE49-F238E27FC236}">
                <a16:creationId xmlns:a16="http://schemas.microsoft.com/office/drawing/2014/main" id="{B284C578-1C0A-4D3B-9487-1516B3AD281D}"/>
              </a:ext>
            </a:extLst>
          </p:cNvPr>
          <p:cNvSpPr txBox="1"/>
          <p:nvPr/>
        </p:nvSpPr>
        <p:spPr>
          <a:xfrm>
            <a:off x="5118839" y="4679355"/>
            <a:ext cx="50224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a:t>
            </a:r>
          </a:p>
        </p:txBody>
      </p:sp>
      <p:sp>
        <p:nvSpPr>
          <p:cNvPr id="15" name="CuadroTexto 14">
            <a:extLst>
              <a:ext uri="{FF2B5EF4-FFF2-40B4-BE49-F238E27FC236}">
                <a16:creationId xmlns:a16="http://schemas.microsoft.com/office/drawing/2014/main" id="{096B4B34-C440-4860-B6A0-D9C01BA69DE3}"/>
              </a:ext>
            </a:extLst>
          </p:cNvPr>
          <p:cNvSpPr txBox="1"/>
          <p:nvPr/>
        </p:nvSpPr>
        <p:spPr>
          <a:xfrm>
            <a:off x="3970033" y="4662576"/>
            <a:ext cx="1292087"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Febrero 2020</a:t>
            </a:r>
          </a:p>
        </p:txBody>
      </p:sp>
      <p:sp>
        <p:nvSpPr>
          <p:cNvPr id="16" name="CuadroTexto 15">
            <a:extLst>
              <a:ext uri="{FF2B5EF4-FFF2-40B4-BE49-F238E27FC236}">
                <a16:creationId xmlns:a16="http://schemas.microsoft.com/office/drawing/2014/main" id="{A81B9C01-D2BA-4FF5-9935-680A1366F315}"/>
              </a:ext>
            </a:extLst>
          </p:cNvPr>
          <p:cNvSpPr txBox="1"/>
          <p:nvPr/>
        </p:nvSpPr>
        <p:spPr>
          <a:xfrm>
            <a:off x="5467830" y="3160525"/>
            <a:ext cx="1007165"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Fecha de baja</a:t>
            </a:r>
          </a:p>
        </p:txBody>
      </p:sp>
      <p:sp>
        <p:nvSpPr>
          <p:cNvPr id="17" name="CuadroTexto 16">
            <a:extLst>
              <a:ext uri="{FF2B5EF4-FFF2-40B4-BE49-F238E27FC236}">
                <a16:creationId xmlns:a16="http://schemas.microsoft.com/office/drawing/2014/main" id="{750B3610-DD11-4370-8B5A-5498DE915907}"/>
              </a:ext>
            </a:extLst>
          </p:cNvPr>
          <p:cNvSpPr txBox="1"/>
          <p:nvPr/>
        </p:nvSpPr>
        <p:spPr>
          <a:xfrm>
            <a:off x="3893556" y="3165929"/>
            <a:ext cx="1007165"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Fecha de alta</a:t>
            </a:r>
          </a:p>
        </p:txBody>
      </p:sp>
      <p:cxnSp>
        <p:nvCxnSpPr>
          <p:cNvPr id="18" name="Conector recto de flecha 17">
            <a:extLst>
              <a:ext uri="{FF2B5EF4-FFF2-40B4-BE49-F238E27FC236}">
                <a16:creationId xmlns:a16="http://schemas.microsoft.com/office/drawing/2014/main" id="{2B58E61D-2DAC-463E-B15B-B450EC2B03E4}"/>
              </a:ext>
            </a:extLst>
          </p:cNvPr>
          <p:cNvCxnSpPr>
            <a:cxnSpLocks/>
          </p:cNvCxnSpPr>
          <p:nvPr/>
        </p:nvCxnSpPr>
        <p:spPr>
          <a:xfrm flipH="1">
            <a:off x="4186338" y="3996771"/>
            <a:ext cx="1695305" cy="0"/>
          </a:xfrm>
          <a:prstGeom prst="straightConnector1">
            <a:avLst/>
          </a:prstGeom>
          <a:noFill/>
          <a:ln w="25400" cap="flat" cmpd="sng" algn="ctr">
            <a:solidFill>
              <a:srgbClr val="C00000"/>
            </a:solidFill>
            <a:prstDash val="sysDash"/>
            <a:tailEnd type="triangle"/>
          </a:ln>
          <a:effectLst>
            <a:outerShdw blurRad="40000" dist="20000" dir="5400000" rotWithShape="0">
              <a:srgbClr val="000000">
                <a:alpha val="38000"/>
              </a:srgbClr>
            </a:outerShdw>
          </a:effectLst>
        </p:spPr>
      </p:cxnSp>
      <p:sp>
        <p:nvSpPr>
          <p:cNvPr id="19" name="Abrir llave 18">
            <a:extLst>
              <a:ext uri="{FF2B5EF4-FFF2-40B4-BE49-F238E27FC236}">
                <a16:creationId xmlns:a16="http://schemas.microsoft.com/office/drawing/2014/main" id="{0796D0AE-7688-4573-9A45-19E130CC6EAD}"/>
              </a:ext>
            </a:extLst>
          </p:cNvPr>
          <p:cNvSpPr/>
          <p:nvPr/>
        </p:nvSpPr>
        <p:spPr>
          <a:xfrm rot="5400000">
            <a:off x="4926888" y="2869741"/>
            <a:ext cx="331304" cy="1653360"/>
          </a:xfrm>
          <a:prstGeom prst="leftBrace">
            <a:avLst>
              <a:gd name="adj1" fmla="val 8333"/>
              <a:gd name="adj2" fmla="val 89335"/>
            </a:avLst>
          </a:prstGeom>
          <a:noFill/>
          <a:ln w="9525" cap="flat" cmpd="sng" algn="ctr">
            <a:solidFill>
              <a:srgbClr val="0DB7C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415665"/>
              </a:solidFill>
              <a:effectLst/>
              <a:uLnTx/>
              <a:uFillTx/>
              <a:latin typeface="Arial"/>
              <a:ea typeface="+mn-ea"/>
              <a:cs typeface="+mn-cs"/>
            </a:endParaRPr>
          </a:p>
        </p:txBody>
      </p:sp>
      <p:sp>
        <p:nvSpPr>
          <p:cNvPr id="20" name="CuadroTexto 19">
            <a:extLst>
              <a:ext uri="{FF2B5EF4-FFF2-40B4-BE49-F238E27FC236}">
                <a16:creationId xmlns:a16="http://schemas.microsoft.com/office/drawing/2014/main" id="{7D543FA2-8374-42D0-8AF2-55F7A4641D1C}"/>
              </a:ext>
            </a:extLst>
          </p:cNvPr>
          <p:cNvSpPr txBox="1"/>
          <p:nvPr/>
        </p:nvSpPr>
        <p:spPr>
          <a:xfrm>
            <a:off x="4896618" y="3216747"/>
            <a:ext cx="55726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&lt;=</a:t>
            </a:r>
          </a:p>
        </p:txBody>
      </p:sp>
      <p:sp>
        <p:nvSpPr>
          <p:cNvPr id="27" name="CuadroTexto 26">
            <a:extLst>
              <a:ext uri="{FF2B5EF4-FFF2-40B4-BE49-F238E27FC236}">
                <a16:creationId xmlns:a16="http://schemas.microsoft.com/office/drawing/2014/main" id="{E324892C-2337-4C19-8C35-4379A378B93C}"/>
              </a:ext>
            </a:extLst>
          </p:cNvPr>
          <p:cNvSpPr txBox="1"/>
          <p:nvPr/>
        </p:nvSpPr>
        <p:spPr>
          <a:xfrm>
            <a:off x="889440" y="3184496"/>
            <a:ext cx="113306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Fecha de nacimiento</a:t>
            </a:r>
          </a:p>
        </p:txBody>
      </p:sp>
      <p:sp>
        <p:nvSpPr>
          <p:cNvPr id="28" name="CuadroTexto 27">
            <a:extLst>
              <a:ext uri="{FF2B5EF4-FFF2-40B4-BE49-F238E27FC236}">
                <a16:creationId xmlns:a16="http://schemas.microsoft.com/office/drawing/2014/main" id="{D108CC8F-8D08-48F3-9440-01B911EFE93E}"/>
              </a:ext>
            </a:extLst>
          </p:cNvPr>
          <p:cNvSpPr txBox="1"/>
          <p:nvPr/>
        </p:nvSpPr>
        <p:spPr>
          <a:xfrm>
            <a:off x="2389628" y="3206156"/>
            <a:ext cx="1007165"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Fecha de alta</a:t>
            </a:r>
          </a:p>
        </p:txBody>
      </p:sp>
      <p:cxnSp>
        <p:nvCxnSpPr>
          <p:cNvPr id="29" name="Conector recto de flecha 28">
            <a:extLst>
              <a:ext uri="{FF2B5EF4-FFF2-40B4-BE49-F238E27FC236}">
                <a16:creationId xmlns:a16="http://schemas.microsoft.com/office/drawing/2014/main" id="{3072BC80-B07E-47E0-9FCC-9B6F034D8A9D}"/>
              </a:ext>
            </a:extLst>
          </p:cNvPr>
          <p:cNvCxnSpPr>
            <a:cxnSpLocks/>
          </p:cNvCxnSpPr>
          <p:nvPr/>
        </p:nvCxnSpPr>
        <p:spPr>
          <a:xfrm>
            <a:off x="1510479" y="4043188"/>
            <a:ext cx="1837188" cy="0"/>
          </a:xfrm>
          <a:prstGeom prst="straightConnector1">
            <a:avLst/>
          </a:prstGeom>
          <a:noFill/>
          <a:ln w="25400" cap="flat" cmpd="sng" algn="ctr">
            <a:solidFill>
              <a:srgbClr val="C00000"/>
            </a:solidFill>
            <a:prstDash val="sysDash"/>
            <a:tailEnd type="triangle"/>
          </a:ln>
          <a:effectLst>
            <a:outerShdw blurRad="40000" dist="20000" dir="5400000" rotWithShape="0">
              <a:srgbClr val="000000">
                <a:alpha val="38000"/>
              </a:srgbClr>
            </a:outerShdw>
          </a:effectLst>
        </p:spPr>
      </p:cxnSp>
      <p:sp>
        <p:nvSpPr>
          <p:cNvPr id="30" name="Abrir llave 29">
            <a:extLst>
              <a:ext uri="{FF2B5EF4-FFF2-40B4-BE49-F238E27FC236}">
                <a16:creationId xmlns:a16="http://schemas.microsoft.com/office/drawing/2014/main" id="{EF7AB51F-D8D1-447B-A6B3-B41493A164CE}"/>
              </a:ext>
            </a:extLst>
          </p:cNvPr>
          <p:cNvSpPr/>
          <p:nvPr/>
        </p:nvSpPr>
        <p:spPr>
          <a:xfrm rot="5400000">
            <a:off x="2279798" y="2846449"/>
            <a:ext cx="331304" cy="1812022"/>
          </a:xfrm>
          <a:prstGeom prst="leftBrace">
            <a:avLst>
              <a:gd name="adj1" fmla="val 8333"/>
              <a:gd name="adj2" fmla="val 26697"/>
            </a:avLst>
          </a:prstGeom>
          <a:noFill/>
          <a:ln w="9525" cap="flat" cmpd="sng" algn="ctr">
            <a:solidFill>
              <a:srgbClr val="A7E5E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415665"/>
              </a:solidFill>
              <a:effectLst/>
              <a:uLnTx/>
              <a:uFillTx/>
              <a:latin typeface="Arial"/>
              <a:ea typeface="+mn-ea"/>
              <a:cs typeface="+mn-cs"/>
            </a:endParaRPr>
          </a:p>
        </p:txBody>
      </p:sp>
      <p:sp>
        <p:nvSpPr>
          <p:cNvPr id="31" name="CuadroTexto 30">
            <a:extLst>
              <a:ext uri="{FF2B5EF4-FFF2-40B4-BE49-F238E27FC236}">
                <a16:creationId xmlns:a16="http://schemas.microsoft.com/office/drawing/2014/main" id="{4F8E0FCA-0B85-4849-B6BE-70FF3319DD0D}"/>
              </a:ext>
            </a:extLst>
          </p:cNvPr>
          <p:cNvSpPr txBox="1"/>
          <p:nvPr/>
        </p:nvSpPr>
        <p:spPr>
          <a:xfrm>
            <a:off x="1628958" y="3282885"/>
            <a:ext cx="1133062"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&lt;=</a:t>
            </a:r>
          </a:p>
        </p:txBody>
      </p:sp>
      <p:cxnSp>
        <p:nvCxnSpPr>
          <p:cNvPr id="32" name="Conector recto 31">
            <a:extLst>
              <a:ext uri="{FF2B5EF4-FFF2-40B4-BE49-F238E27FC236}">
                <a16:creationId xmlns:a16="http://schemas.microsoft.com/office/drawing/2014/main" id="{965BEEF5-1044-4269-BE01-47041F76E13C}"/>
              </a:ext>
            </a:extLst>
          </p:cNvPr>
          <p:cNvCxnSpPr>
            <a:cxnSpLocks/>
          </p:cNvCxnSpPr>
          <p:nvPr/>
        </p:nvCxnSpPr>
        <p:spPr>
          <a:xfrm>
            <a:off x="1436982" y="3854125"/>
            <a:ext cx="0" cy="592615"/>
          </a:xfrm>
          <a:prstGeom prst="line">
            <a:avLst/>
          </a:prstGeom>
          <a:noFill/>
          <a:ln w="9525" cap="flat" cmpd="sng" algn="ctr">
            <a:solidFill>
              <a:srgbClr val="0A95B0">
                <a:shade val="95000"/>
                <a:satMod val="105000"/>
              </a:srgbClr>
            </a:solidFill>
            <a:prstDash val="solid"/>
          </a:ln>
          <a:effectLst/>
        </p:spPr>
      </p:cxnSp>
      <p:cxnSp>
        <p:nvCxnSpPr>
          <p:cNvPr id="33" name="Conector recto de flecha 32">
            <a:extLst>
              <a:ext uri="{FF2B5EF4-FFF2-40B4-BE49-F238E27FC236}">
                <a16:creationId xmlns:a16="http://schemas.microsoft.com/office/drawing/2014/main" id="{3FF6FC5B-55B4-42FC-97D8-57A0C509949B}"/>
              </a:ext>
            </a:extLst>
          </p:cNvPr>
          <p:cNvCxnSpPr>
            <a:cxnSpLocks/>
          </p:cNvCxnSpPr>
          <p:nvPr/>
        </p:nvCxnSpPr>
        <p:spPr>
          <a:xfrm>
            <a:off x="1428330" y="3645074"/>
            <a:ext cx="0" cy="523527"/>
          </a:xfrm>
          <a:prstGeom prst="straightConnector1">
            <a:avLst/>
          </a:prstGeom>
          <a:noFill/>
          <a:ln w="9525" cap="flat" cmpd="sng" algn="ctr">
            <a:solidFill>
              <a:srgbClr val="C00000"/>
            </a:solidFill>
            <a:prstDash val="sysDash"/>
            <a:tailEnd type="triangle"/>
          </a:ln>
          <a:effectLst/>
        </p:spPr>
      </p:cxnSp>
      <p:sp>
        <p:nvSpPr>
          <p:cNvPr id="34" name="CuadroTexto 33">
            <a:extLst>
              <a:ext uri="{FF2B5EF4-FFF2-40B4-BE49-F238E27FC236}">
                <a16:creationId xmlns:a16="http://schemas.microsoft.com/office/drawing/2014/main" id="{08193146-C935-4AF2-A49B-29AC3494B7D3}"/>
              </a:ext>
            </a:extLst>
          </p:cNvPr>
          <p:cNvSpPr txBox="1"/>
          <p:nvPr/>
        </p:nvSpPr>
        <p:spPr>
          <a:xfrm>
            <a:off x="1060451" y="4655585"/>
            <a:ext cx="1292087"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Febrero 2000</a:t>
            </a:r>
          </a:p>
        </p:txBody>
      </p:sp>
      <p:sp>
        <p:nvSpPr>
          <p:cNvPr id="35" name="CuadroTexto 34">
            <a:extLst>
              <a:ext uri="{FF2B5EF4-FFF2-40B4-BE49-F238E27FC236}">
                <a16:creationId xmlns:a16="http://schemas.microsoft.com/office/drawing/2014/main" id="{9432A4AB-ACAA-49F2-AF07-54815C4474A8}"/>
              </a:ext>
            </a:extLst>
          </p:cNvPr>
          <p:cNvSpPr txBox="1"/>
          <p:nvPr/>
        </p:nvSpPr>
        <p:spPr>
          <a:xfrm>
            <a:off x="2429254" y="4631816"/>
            <a:ext cx="1292087"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Marzo 2000</a:t>
            </a:r>
          </a:p>
        </p:txBody>
      </p:sp>
      <p:sp>
        <p:nvSpPr>
          <p:cNvPr id="36" name="CuadroTexto 35">
            <a:extLst>
              <a:ext uri="{FF2B5EF4-FFF2-40B4-BE49-F238E27FC236}">
                <a16:creationId xmlns:a16="http://schemas.microsoft.com/office/drawing/2014/main" id="{2E0BA425-1A1F-437C-AA84-EC4E0AF41A84}"/>
              </a:ext>
            </a:extLst>
          </p:cNvPr>
          <p:cNvSpPr txBox="1"/>
          <p:nvPr/>
        </p:nvSpPr>
        <p:spPr>
          <a:xfrm>
            <a:off x="3551496" y="4613641"/>
            <a:ext cx="50224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a:t>
            </a:r>
          </a:p>
        </p:txBody>
      </p:sp>
      <p:cxnSp>
        <p:nvCxnSpPr>
          <p:cNvPr id="37" name="Conector recto 36">
            <a:extLst>
              <a:ext uri="{FF2B5EF4-FFF2-40B4-BE49-F238E27FC236}">
                <a16:creationId xmlns:a16="http://schemas.microsoft.com/office/drawing/2014/main" id="{3491DCEE-6977-4C83-B7BC-97B0901E3F4F}"/>
              </a:ext>
            </a:extLst>
          </p:cNvPr>
          <p:cNvCxnSpPr>
            <a:cxnSpLocks/>
          </p:cNvCxnSpPr>
          <p:nvPr/>
        </p:nvCxnSpPr>
        <p:spPr>
          <a:xfrm>
            <a:off x="2904615" y="3893791"/>
            <a:ext cx="0" cy="592615"/>
          </a:xfrm>
          <a:prstGeom prst="line">
            <a:avLst/>
          </a:prstGeom>
          <a:noFill/>
          <a:ln w="9525" cap="flat" cmpd="sng" algn="ctr">
            <a:solidFill>
              <a:srgbClr val="0A95B0">
                <a:shade val="95000"/>
                <a:satMod val="105000"/>
              </a:srgbClr>
            </a:solidFill>
            <a:prstDash val="solid"/>
          </a:ln>
          <a:effectLst/>
        </p:spPr>
      </p:cxnSp>
      <p:cxnSp>
        <p:nvCxnSpPr>
          <p:cNvPr id="38" name="Conector recto 37">
            <a:extLst>
              <a:ext uri="{FF2B5EF4-FFF2-40B4-BE49-F238E27FC236}">
                <a16:creationId xmlns:a16="http://schemas.microsoft.com/office/drawing/2014/main" id="{9C4264ED-D1A3-4E68-979E-8DE6851F98E1}"/>
              </a:ext>
            </a:extLst>
          </p:cNvPr>
          <p:cNvCxnSpPr>
            <a:cxnSpLocks/>
          </p:cNvCxnSpPr>
          <p:nvPr/>
        </p:nvCxnSpPr>
        <p:spPr>
          <a:xfrm>
            <a:off x="4357634" y="3906317"/>
            <a:ext cx="0" cy="592615"/>
          </a:xfrm>
          <a:prstGeom prst="line">
            <a:avLst/>
          </a:prstGeom>
          <a:noFill/>
          <a:ln w="9525" cap="flat" cmpd="sng" algn="ctr">
            <a:solidFill>
              <a:srgbClr val="0A95B0">
                <a:shade val="95000"/>
                <a:satMod val="105000"/>
              </a:srgbClr>
            </a:solidFill>
            <a:prstDash val="solid"/>
          </a:ln>
          <a:effectLst/>
        </p:spPr>
      </p:cxnSp>
      <p:cxnSp>
        <p:nvCxnSpPr>
          <p:cNvPr id="39" name="Conector recto 38">
            <a:extLst>
              <a:ext uri="{FF2B5EF4-FFF2-40B4-BE49-F238E27FC236}">
                <a16:creationId xmlns:a16="http://schemas.microsoft.com/office/drawing/2014/main" id="{D82968C2-C9B1-429D-A5B0-94AF6C0BAA61}"/>
              </a:ext>
            </a:extLst>
          </p:cNvPr>
          <p:cNvCxnSpPr>
            <a:cxnSpLocks/>
          </p:cNvCxnSpPr>
          <p:nvPr/>
        </p:nvCxnSpPr>
        <p:spPr>
          <a:xfrm>
            <a:off x="5973492" y="3843687"/>
            <a:ext cx="0" cy="592615"/>
          </a:xfrm>
          <a:prstGeom prst="line">
            <a:avLst/>
          </a:prstGeom>
          <a:noFill/>
          <a:ln w="9525" cap="flat" cmpd="sng" algn="ctr">
            <a:solidFill>
              <a:srgbClr val="0A95B0">
                <a:shade val="95000"/>
                <a:satMod val="105000"/>
              </a:srgbClr>
            </a:solidFill>
            <a:prstDash val="solid"/>
          </a:ln>
          <a:effectLst/>
        </p:spPr>
      </p:cxnSp>
      <p:cxnSp>
        <p:nvCxnSpPr>
          <p:cNvPr id="40" name="Conector recto de flecha 39">
            <a:extLst>
              <a:ext uri="{FF2B5EF4-FFF2-40B4-BE49-F238E27FC236}">
                <a16:creationId xmlns:a16="http://schemas.microsoft.com/office/drawing/2014/main" id="{E1C2371B-ECB1-4252-9998-BE05F5CC81B5}"/>
              </a:ext>
            </a:extLst>
          </p:cNvPr>
          <p:cNvCxnSpPr>
            <a:cxnSpLocks/>
          </p:cNvCxnSpPr>
          <p:nvPr/>
        </p:nvCxnSpPr>
        <p:spPr>
          <a:xfrm>
            <a:off x="5977366" y="3672214"/>
            <a:ext cx="0" cy="523527"/>
          </a:xfrm>
          <a:prstGeom prst="straightConnector1">
            <a:avLst/>
          </a:prstGeom>
          <a:noFill/>
          <a:ln w="9525" cap="flat" cmpd="sng" algn="ctr">
            <a:solidFill>
              <a:srgbClr val="C00000"/>
            </a:solidFill>
            <a:prstDash val="sysDash"/>
            <a:tailEnd type="triangle"/>
          </a:ln>
          <a:effectLst/>
        </p:spPr>
      </p:cxnSp>
    </p:spTree>
    <p:extLst>
      <p:ext uri="{BB962C8B-B14F-4D97-AF65-F5344CB8AC3E}">
        <p14:creationId xmlns:p14="http://schemas.microsoft.com/office/powerpoint/2010/main" val="3679349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solidFill>
                  <a:schemeClr val="accent2">
                    <a:lumMod val="75000"/>
                  </a:schemeClr>
                </a:solidFill>
              </a:rPr>
              <a:t>Fecha de baja de certificado</a:t>
            </a:r>
            <a:endParaRPr sz="4400" b="1" dirty="0">
              <a:solidFill>
                <a:schemeClr val="accent2">
                  <a:lumMod val="75000"/>
                </a:schemeClr>
              </a:solidFill>
            </a:endParaRPr>
          </a:p>
        </p:txBody>
      </p:sp>
      <p:sp>
        <p:nvSpPr>
          <p:cNvPr id="112" name="Google Shape;112;p17"/>
          <p:cNvSpPr txBox="1">
            <a:spLocks noGrp="1"/>
          </p:cNvSpPr>
          <p:nvPr>
            <p:ph type="body" idx="1"/>
          </p:nvPr>
        </p:nvSpPr>
        <p:spPr>
          <a:xfrm>
            <a:off x="493213" y="1114881"/>
            <a:ext cx="6104750" cy="3387900"/>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400" dirty="0"/>
              <a:t>Corresponde a la fecha en que se registre la salida del asegurado, como integrante de la póliza. </a:t>
            </a:r>
          </a:p>
          <a:p>
            <a:pPr>
              <a:spcBef>
                <a:spcPts val="600"/>
              </a:spcBef>
              <a:buSzPts val="2400"/>
              <a:buFont typeface="Wingdings" panose="05000000000000000000" pitchFamily="2" charset="2"/>
              <a:buChar char="§"/>
            </a:pPr>
            <a:endParaRPr lang="es-MX" sz="1400" b="1" dirty="0"/>
          </a:p>
          <a:p>
            <a:pPr>
              <a:spcBef>
                <a:spcPts val="600"/>
              </a:spcBef>
              <a:buSzPts val="2400"/>
              <a:buFont typeface="Wingdings" panose="05000000000000000000" pitchFamily="2" charset="2"/>
              <a:buChar char="§"/>
            </a:pPr>
            <a:r>
              <a:rPr lang="es-MX" sz="1400" b="1" dirty="0"/>
              <a:t>Fecha de baja del certificado </a:t>
            </a:r>
            <a:r>
              <a:rPr lang="es-MX" sz="1400" dirty="0"/>
              <a:t>debe ser </a:t>
            </a:r>
            <a:r>
              <a:rPr lang="es-MX" sz="1400" b="1" dirty="0"/>
              <a:t>mayor</a:t>
            </a:r>
            <a:r>
              <a:rPr lang="es-MX" sz="1400" dirty="0"/>
              <a:t> o </a:t>
            </a:r>
            <a:r>
              <a:rPr lang="es-MX" sz="1400" b="1" dirty="0"/>
              <a:t>igual</a:t>
            </a:r>
            <a:r>
              <a:rPr lang="es-MX" sz="1400" dirty="0"/>
              <a:t> a fecha de nacimiento.</a:t>
            </a:r>
          </a:p>
          <a:p>
            <a:pPr>
              <a:spcBef>
                <a:spcPts val="600"/>
              </a:spcBef>
              <a:buSzPts val="2400"/>
              <a:buFont typeface="Wingdings" panose="05000000000000000000" pitchFamily="2" charset="2"/>
              <a:buChar char="§"/>
            </a:pPr>
            <a:endParaRPr lang="es-MX" sz="1400" dirty="0"/>
          </a:p>
          <a:p>
            <a:pPr>
              <a:buFont typeface="Wingdings" panose="05000000000000000000" pitchFamily="2" charset="2"/>
              <a:buChar char="§"/>
            </a:pPr>
            <a:r>
              <a:rPr lang="es-MX" sz="1400" b="1" dirty="0"/>
              <a:t>La fecha de baja del certificado</a:t>
            </a:r>
            <a:r>
              <a:rPr lang="es-MX" sz="1400" dirty="0"/>
              <a:t> debe ser </a:t>
            </a:r>
            <a:r>
              <a:rPr lang="es-MX" sz="1400" b="1" dirty="0"/>
              <a:t>menor</a:t>
            </a:r>
            <a:r>
              <a:rPr lang="es-MX" sz="1400" dirty="0"/>
              <a:t> o </a:t>
            </a:r>
            <a:r>
              <a:rPr lang="es-MX" sz="1400" b="1" dirty="0"/>
              <a:t>igual</a:t>
            </a:r>
            <a:r>
              <a:rPr lang="es-MX" sz="1400" dirty="0"/>
              <a:t> al año de reporte.</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16</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65" name="Conector recto 64">
            <a:extLst>
              <a:ext uri="{FF2B5EF4-FFF2-40B4-BE49-F238E27FC236}">
                <a16:creationId xmlns:a16="http://schemas.microsoft.com/office/drawing/2014/main" id="{E3125F46-82F8-4E4A-BD0D-37EBF4D8AC8D}"/>
              </a:ext>
            </a:extLst>
          </p:cNvPr>
          <p:cNvCxnSpPr/>
          <p:nvPr/>
        </p:nvCxnSpPr>
        <p:spPr>
          <a:xfrm>
            <a:off x="1087853" y="4208530"/>
            <a:ext cx="5327374" cy="0"/>
          </a:xfrm>
          <a:prstGeom prst="line">
            <a:avLst/>
          </a:prstGeom>
          <a:noFill/>
          <a:ln w="9525" cap="flat" cmpd="sng" algn="ctr">
            <a:solidFill>
              <a:srgbClr val="0A95B0">
                <a:shade val="95000"/>
                <a:satMod val="105000"/>
              </a:srgbClr>
            </a:solidFill>
            <a:prstDash val="solid"/>
          </a:ln>
          <a:effectLst/>
        </p:spPr>
      </p:cxnSp>
      <p:cxnSp>
        <p:nvCxnSpPr>
          <p:cNvPr id="66" name="Conector recto 65">
            <a:extLst>
              <a:ext uri="{FF2B5EF4-FFF2-40B4-BE49-F238E27FC236}">
                <a16:creationId xmlns:a16="http://schemas.microsoft.com/office/drawing/2014/main" id="{53C9F581-D6FA-4E89-8AF2-4BCD32875B03}"/>
              </a:ext>
            </a:extLst>
          </p:cNvPr>
          <p:cNvCxnSpPr/>
          <p:nvPr/>
        </p:nvCxnSpPr>
        <p:spPr>
          <a:xfrm>
            <a:off x="4388495" y="3723063"/>
            <a:ext cx="0" cy="954156"/>
          </a:xfrm>
          <a:prstGeom prst="line">
            <a:avLst/>
          </a:prstGeom>
          <a:noFill/>
          <a:ln w="9525" cap="flat" cmpd="sng" algn="ctr">
            <a:solidFill>
              <a:srgbClr val="0A95B0">
                <a:shade val="95000"/>
                <a:satMod val="105000"/>
              </a:srgbClr>
            </a:solidFill>
            <a:prstDash val="solid"/>
          </a:ln>
          <a:effectLst/>
        </p:spPr>
      </p:cxnSp>
      <p:cxnSp>
        <p:nvCxnSpPr>
          <p:cNvPr id="67" name="Conector recto 66">
            <a:extLst>
              <a:ext uri="{FF2B5EF4-FFF2-40B4-BE49-F238E27FC236}">
                <a16:creationId xmlns:a16="http://schemas.microsoft.com/office/drawing/2014/main" id="{68867668-39D1-4D0B-9242-0E8892023AED}"/>
              </a:ext>
            </a:extLst>
          </p:cNvPr>
          <p:cNvCxnSpPr>
            <a:cxnSpLocks/>
          </p:cNvCxnSpPr>
          <p:nvPr/>
        </p:nvCxnSpPr>
        <p:spPr>
          <a:xfrm>
            <a:off x="3355007" y="3844636"/>
            <a:ext cx="0" cy="847598"/>
          </a:xfrm>
          <a:prstGeom prst="line">
            <a:avLst/>
          </a:prstGeom>
          <a:noFill/>
          <a:ln w="9525" cap="flat" cmpd="sng" algn="ctr">
            <a:solidFill>
              <a:srgbClr val="0A95B0">
                <a:shade val="95000"/>
                <a:satMod val="105000"/>
              </a:srgbClr>
            </a:solidFill>
            <a:prstDash val="solid"/>
          </a:ln>
          <a:effectLst/>
        </p:spPr>
      </p:cxnSp>
      <p:cxnSp>
        <p:nvCxnSpPr>
          <p:cNvPr id="68" name="Conector recto 67">
            <a:extLst>
              <a:ext uri="{FF2B5EF4-FFF2-40B4-BE49-F238E27FC236}">
                <a16:creationId xmlns:a16="http://schemas.microsoft.com/office/drawing/2014/main" id="{185409A1-4DB3-4C3F-83D3-F6EA8D5AE8D6}"/>
              </a:ext>
            </a:extLst>
          </p:cNvPr>
          <p:cNvCxnSpPr>
            <a:cxnSpLocks/>
          </p:cNvCxnSpPr>
          <p:nvPr/>
        </p:nvCxnSpPr>
        <p:spPr>
          <a:xfrm>
            <a:off x="2392157" y="3872345"/>
            <a:ext cx="0" cy="851682"/>
          </a:xfrm>
          <a:prstGeom prst="line">
            <a:avLst/>
          </a:prstGeom>
          <a:noFill/>
          <a:ln w="9525" cap="flat" cmpd="sng" algn="ctr">
            <a:solidFill>
              <a:srgbClr val="0A95B0">
                <a:shade val="95000"/>
                <a:satMod val="105000"/>
              </a:srgbClr>
            </a:solidFill>
            <a:prstDash val="solid"/>
          </a:ln>
          <a:effectLst/>
        </p:spPr>
      </p:cxnSp>
      <p:sp>
        <p:nvSpPr>
          <p:cNvPr id="69" name="CuadroTexto 68">
            <a:extLst>
              <a:ext uri="{FF2B5EF4-FFF2-40B4-BE49-F238E27FC236}">
                <a16:creationId xmlns:a16="http://schemas.microsoft.com/office/drawing/2014/main" id="{AED03752-BD6F-4F70-B208-7E4D3506A53A}"/>
              </a:ext>
            </a:extLst>
          </p:cNvPr>
          <p:cNvSpPr txBox="1"/>
          <p:nvPr/>
        </p:nvSpPr>
        <p:spPr>
          <a:xfrm>
            <a:off x="2884816" y="4704441"/>
            <a:ext cx="1007165"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Abril 2020</a:t>
            </a:r>
          </a:p>
        </p:txBody>
      </p:sp>
      <p:sp>
        <p:nvSpPr>
          <p:cNvPr id="70" name="CuadroTexto 69">
            <a:extLst>
              <a:ext uri="{FF2B5EF4-FFF2-40B4-BE49-F238E27FC236}">
                <a16:creationId xmlns:a16="http://schemas.microsoft.com/office/drawing/2014/main" id="{3CC38AB6-1D5C-4B3B-8C4B-10217916C1C7}"/>
              </a:ext>
            </a:extLst>
          </p:cNvPr>
          <p:cNvSpPr txBox="1"/>
          <p:nvPr/>
        </p:nvSpPr>
        <p:spPr>
          <a:xfrm>
            <a:off x="1780709" y="4581257"/>
            <a:ext cx="125895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ysClr val="windowText" lastClr="000000"/>
                </a:solidFill>
                <a:effectLst/>
                <a:uLnTx/>
                <a:uFillTx/>
              </a:rPr>
              <a:t>. . . </a:t>
            </a:r>
          </a:p>
        </p:txBody>
      </p:sp>
      <p:sp>
        <p:nvSpPr>
          <p:cNvPr id="71" name="CuadroTexto 70">
            <a:extLst>
              <a:ext uri="{FF2B5EF4-FFF2-40B4-BE49-F238E27FC236}">
                <a16:creationId xmlns:a16="http://schemas.microsoft.com/office/drawing/2014/main" id="{FCEFCA1E-A633-4296-8B2D-29DF3E8928BE}"/>
              </a:ext>
            </a:extLst>
          </p:cNvPr>
          <p:cNvSpPr txBox="1"/>
          <p:nvPr/>
        </p:nvSpPr>
        <p:spPr>
          <a:xfrm>
            <a:off x="848335" y="4694068"/>
            <a:ext cx="1292087"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Febrero 2000</a:t>
            </a:r>
          </a:p>
        </p:txBody>
      </p:sp>
      <p:sp>
        <p:nvSpPr>
          <p:cNvPr id="72" name="CuadroTexto 71">
            <a:extLst>
              <a:ext uri="{FF2B5EF4-FFF2-40B4-BE49-F238E27FC236}">
                <a16:creationId xmlns:a16="http://schemas.microsoft.com/office/drawing/2014/main" id="{95ADE9E8-580E-479E-ADE5-A36CFB89906F}"/>
              </a:ext>
            </a:extLst>
          </p:cNvPr>
          <p:cNvSpPr txBox="1"/>
          <p:nvPr/>
        </p:nvSpPr>
        <p:spPr>
          <a:xfrm>
            <a:off x="751537" y="3343938"/>
            <a:ext cx="113306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rPr>
              <a:t>Fecha de nacimiento</a:t>
            </a:r>
          </a:p>
        </p:txBody>
      </p:sp>
      <p:sp>
        <p:nvSpPr>
          <p:cNvPr id="73" name="CuadroTexto 72">
            <a:extLst>
              <a:ext uri="{FF2B5EF4-FFF2-40B4-BE49-F238E27FC236}">
                <a16:creationId xmlns:a16="http://schemas.microsoft.com/office/drawing/2014/main" id="{9A756F59-A5E9-465F-96EC-FE0544D5B7E4}"/>
              </a:ext>
            </a:extLst>
          </p:cNvPr>
          <p:cNvSpPr txBox="1"/>
          <p:nvPr/>
        </p:nvSpPr>
        <p:spPr>
          <a:xfrm>
            <a:off x="2838656" y="3357357"/>
            <a:ext cx="100716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rPr>
              <a:t>Fecha de baja</a:t>
            </a:r>
          </a:p>
        </p:txBody>
      </p:sp>
      <p:cxnSp>
        <p:nvCxnSpPr>
          <p:cNvPr id="74" name="Conector recto de flecha 73">
            <a:extLst>
              <a:ext uri="{FF2B5EF4-FFF2-40B4-BE49-F238E27FC236}">
                <a16:creationId xmlns:a16="http://schemas.microsoft.com/office/drawing/2014/main" id="{D9F83DCD-B1FA-41CB-AA15-4939245DAA76}"/>
              </a:ext>
            </a:extLst>
          </p:cNvPr>
          <p:cNvCxnSpPr>
            <a:cxnSpLocks/>
          </p:cNvCxnSpPr>
          <p:nvPr/>
        </p:nvCxnSpPr>
        <p:spPr>
          <a:xfrm>
            <a:off x="1435091" y="4093177"/>
            <a:ext cx="1912690" cy="0"/>
          </a:xfrm>
          <a:prstGeom prst="straightConnector1">
            <a:avLst/>
          </a:prstGeom>
          <a:noFill/>
          <a:ln w="25400" cap="flat" cmpd="sng" algn="ctr">
            <a:solidFill>
              <a:srgbClr val="C00000"/>
            </a:solidFill>
            <a:prstDash val="sysDash"/>
            <a:tailEnd type="triangle"/>
          </a:ln>
          <a:effectLst>
            <a:outerShdw blurRad="40000" dist="20000" dir="5400000" rotWithShape="0">
              <a:srgbClr val="000000">
                <a:alpha val="38000"/>
              </a:srgbClr>
            </a:outerShdw>
          </a:effectLst>
        </p:spPr>
      </p:cxnSp>
      <p:sp>
        <p:nvSpPr>
          <p:cNvPr id="75" name="Abrir llave 74">
            <a:extLst>
              <a:ext uri="{FF2B5EF4-FFF2-40B4-BE49-F238E27FC236}">
                <a16:creationId xmlns:a16="http://schemas.microsoft.com/office/drawing/2014/main" id="{A054F6F7-465C-43A8-9E53-1F7DBEB08CDE}"/>
              </a:ext>
            </a:extLst>
          </p:cNvPr>
          <p:cNvSpPr/>
          <p:nvPr/>
        </p:nvSpPr>
        <p:spPr>
          <a:xfrm rot="5400000">
            <a:off x="2295824" y="2939481"/>
            <a:ext cx="225468" cy="1812023"/>
          </a:xfrm>
          <a:prstGeom prst="leftBrace">
            <a:avLst>
              <a:gd name="adj1" fmla="val 8333"/>
              <a:gd name="adj2" fmla="val 14945"/>
            </a:avLst>
          </a:prstGeom>
          <a:noFill/>
          <a:ln w="9525" cap="flat" cmpd="sng" algn="ctr">
            <a:solidFill>
              <a:srgbClr val="0DB7C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415665"/>
              </a:solidFill>
              <a:effectLst/>
              <a:uLnTx/>
              <a:uFillTx/>
              <a:latin typeface="Arial"/>
              <a:ea typeface="+mn-ea"/>
              <a:cs typeface="+mn-cs"/>
            </a:endParaRPr>
          </a:p>
        </p:txBody>
      </p:sp>
      <p:sp>
        <p:nvSpPr>
          <p:cNvPr id="76" name="CuadroTexto 75">
            <a:extLst>
              <a:ext uri="{FF2B5EF4-FFF2-40B4-BE49-F238E27FC236}">
                <a16:creationId xmlns:a16="http://schemas.microsoft.com/office/drawing/2014/main" id="{E1E2FEFE-0B6D-4A5F-B953-98E5074A364E}"/>
              </a:ext>
            </a:extLst>
          </p:cNvPr>
          <p:cNvSpPr txBox="1"/>
          <p:nvPr/>
        </p:nvSpPr>
        <p:spPr>
          <a:xfrm>
            <a:off x="1826138" y="3475317"/>
            <a:ext cx="113306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rPr>
              <a:t>&lt;=</a:t>
            </a:r>
          </a:p>
        </p:txBody>
      </p:sp>
      <p:sp>
        <p:nvSpPr>
          <p:cNvPr id="77" name="CuadroTexto 76">
            <a:extLst>
              <a:ext uri="{FF2B5EF4-FFF2-40B4-BE49-F238E27FC236}">
                <a16:creationId xmlns:a16="http://schemas.microsoft.com/office/drawing/2014/main" id="{A4FDBB65-F31B-4CA9-8E01-84432C68CEDD}"/>
              </a:ext>
            </a:extLst>
          </p:cNvPr>
          <p:cNvSpPr txBox="1"/>
          <p:nvPr/>
        </p:nvSpPr>
        <p:spPr>
          <a:xfrm>
            <a:off x="3855350" y="3389473"/>
            <a:ext cx="113306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rPr>
              <a:t>Fecha baja</a:t>
            </a:r>
          </a:p>
        </p:txBody>
      </p:sp>
      <p:sp>
        <p:nvSpPr>
          <p:cNvPr id="78" name="CuadroTexto 77">
            <a:extLst>
              <a:ext uri="{FF2B5EF4-FFF2-40B4-BE49-F238E27FC236}">
                <a16:creationId xmlns:a16="http://schemas.microsoft.com/office/drawing/2014/main" id="{250EBBE0-0B58-429C-BD89-81C588C32B12}"/>
              </a:ext>
            </a:extLst>
          </p:cNvPr>
          <p:cNvSpPr txBox="1"/>
          <p:nvPr/>
        </p:nvSpPr>
        <p:spPr>
          <a:xfrm>
            <a:off x="5165152" y="3240178"/>
            <a:ext cx="100716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rPr>
              <a:t>Año de reporte</a:t>
            </a:r>
          </a:p>
        </p:txBody>
      </p:sp>
      <p:sp>
        <p:nvSpPr>
          <p:cNvPr id="79" name="CuadroTexto 78">
            <a:extLst>
              <a:ext uri="{FF2B5EF4-FFF2-40B4-BE49-F238E27FC236}">
                <a16:creationId xmlns:a16="http://schemas.microsoft.com/office/drawing/2014/main" id="{C9DBC328-E16D-4B11-8A1E-AC0448CE9C93}"/>
              </a:ext>
            </a:extLst>
          </p:cNvPr>
          <p:cNvSpPr txBox="1"/>
          <p:nvPr/>
        </p:nvSpPr>
        <p:spPr>
          <a:xfrm>
            <a:off x="4533831" y="3412001"/>
            <a:ext cx="113306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ysClr val="windowText" lastClr="000000"/>
                </a:solidFill>
                <a:effectLst/>
                <a:uLnTx/>
                <a:uFillTx/>
              </a:rPr>
              <a:t>&lt;=</a:t>
            </a:r>
          </a:p>
        </p:txBody>
      </p:sp>
      <p:cxnSp>
        <p:nvCxnSpPr>
          <p:cNvPr id="80" name="Conector recto 79">
            <a:extLst>
              <a:ext uri="{FF2B5EF4-FFF2-40B4-BE49-F238E27FC236}">
                <a16:creationId xmlns:a16="http://schemas.microsoft.com/office/drawing/2014/main" id="{7AC0657A-05FA-4B5B-BC05-7F5FC65883FE}"/>
              </a:ext>
            </a:extLst>
          </p:cNvPr>
          <p:cNvCxnSpPr>
            <a:cxnSpLocks/>
          </p:cNvCxnSpPr>
          <p:nvPr/>
        </p:nvCxnSpPr>
        <p:spPr>
          <a:xfrm>
            <a:off x="1361709" y="3879273"/>
            <a:ext cx="0" cy="854541"/>
          </a:xfrm>
          <a:prstGeom prst="line">
            <a:avLst/>
          </a:prstGeom>
          <a:noFill/>
          <a:ln w="9525" cap="flat" cmpd="sng" algn="ctr">
            <a:solidFill>
              <a:srgbClr val="0A95B0">
                <a:shade val="95000"/>
                <a:satMod val="105000"/>
              </a:srgbClr>
            </a:solidFill>
            <a:prstDash val="solid"/>
          </a:ln>
          <a:effectLst/>
        </p:spPr>
      </p:cxnSp>
      <p:cxnSp>
        <p:nvCxnSpPr>
          <p:cNvPr id="81" name="Conector recto 80">
            <a:extLst>
              <a:ext uri="{FF2B5EF4-FFF2-40B4-BE49-F238E27FC236}">
                <a16:creationId xmlns:a16="http://schemas.microsoft.com/office/drawing/2014/main" id="{EC66729E-83BF-4262-AAEA-96B422F30E88}"/>
              </a:ext>
            </a:extLst>
          </p:cNvPr>
          <p:cNvCxnSpPr/>
          <p:nvPr/>
        </p:nvCxnSpPr>
        <p:spPr>
          <a:xfrm>
            <a:off x="5690429" y="3771270"/>
            <a:ext cx="0" cy="954156"/>
          </a:xfrm>
          <a:prstGeom prst="line">
            <a:avLst/>
          </a:prstGeom>
          <a:noFill/>
          <a:ln w="9525" cap="flat" cmpd="sng" algn="ctr">
            <a:solidFill>
              <a:srgbClr val="0A95B0">
                <a:shade val="95000"/>
                <a:satMod val="105000"/>
              </a:srgbClr>
            </a:solidFill>
            <a:prstDash val="solid"/>
          </a:ln>
          <a:effectLst/>
        </p:spPr>
      </p:cxnSp>
      <p:cxnSp>
        <p:nvCxnSpPr>
          <p:cNvPr id="82" name="Conector recto de flecha 81">
            <a:extLst>
              <a:ext uri="{FF2B5EF4-FFF2-40B4-BE49-F238E27FC236}">
                <a16:creationId xmlns:a16="http://schemas.microsoft.com/office/drawing/2014/main" id="{55C24A5E-57BE-4353-BE1D-2E8E6E4B0A65}"/>
              </a:ext>
            </a:extLst>
          </p:cNvPr>
          <p:cNvCxnSpPr>
            <a:cxnSpLocks/>
          </p:cNvCxnSpPr>
          <p:nvPr/>
        </p:nvCxnSpPr>
        <p:spPr>
          <a:xfrm>
            <a:off x="3344797" y="3787889"/>
            <a:ext cx="0" cy="409520"/>
          </a:xfrm>
          <a:prstGeom prst="straightConnector1">
            <a:avLst/>
          </a:prstGeom>
          <a:noFill/>
          <a:ln w="9525" cap="flat" cmpd="sng" algn="ctr">
            <a:solidFill>
              <a:srgbClr val="C00000"/>
            </a:solidFill>
            <a:prstDash val="sysDash"/>
            <a:tailEnd type="triangle"/>
          </a:ln>
          <a:effectLst/>
        </p:spPr>
      </p:cxnSp>
      <p:sp>
        <p:nvSpPr>
          <p:cNvPr id="83" name="CuadroTexto 82">
            <a:extLst>
              <a:ext uri="{FF2B5EF4-FFF2-40B4-BE49-F238E27FC236}">
                <a16:creationId xmlns:a16="http://schemas.microsoft.com/office/drawing/2014/main" id="{1AE7F5C6-E928-4709-904D-2579ECA910E8}"/>
              </a:ext>
            </a:extLst>
          </p:cNvPr>
          <p:cNvSpPr txBox="1"/>
          <p:nvPr/>
        </p:nvSpPr>
        <p:spPr>
          <a:xfrm>
            <a:off x="5465627" y="4729238"/>
            <a:ext cx="744659"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2020</a:t>
            </a:r>
          </a:p>
        </p:txBody>
      </p:sp>
      <p:sp>
        <p:nvSpPr>
          <p:cNvPr id="84" name="CuadroTexto 83">
            <a:extLst>
              <a:ext uri="{FF2B5EF4-FFF2-40B4-BE49-F238E27FC236}">
                <a16:creationId xmlns:a16="http://schemas.microsoft.com/office/drawing/2014/main" id="{2CC43947-9C67-4C9B-AE05-C96313D50DAB}"/>
              </a:ext>
            </a:extLst>
          </p:cNvPr>
          <p:cNvSpPr txBox="1"/>
          <p:nvPr/>
        </p:nvSpPr>
        <p:spPr>
          <a:xfrm>
            <a:off x="4721798" y="4572573"/>
            <a:ext cx="987409"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ysClr val="windowText" lastClr="000000"/>
                </a:solidFill>
                <a:effectLst/>
                <a:uLnTx/>
                <a:uFillTx/>
              </a:rPr>
              <a:t>. . . </a:t>
            </a:r>
          </a:p>
        </p:txBody>
      </p:sp>
      <p:sp>
        <p:nvSpPr>
          <p:cNvPr id="85" name="CuadroTexto 84">
            <a:extLst>
              <a:ext uri="{FF2B5EF4-FFF2-40B4-BE49-F238E27FC236}">
                <a16:creationId xmlns:a16="http://schemas.microsoft.com/office/drawing/2014/main" id="{6665451F-D637-4987-B940-C579761EE906}"/>
              </a:ext>
            </a:extLst>
          </p:cNvPr>
          <p:cNvSpPr txBox="1"/>
          <p:nvPr/>
        </p:nvSpPr>
        <p:spPr>
          <a:xfrm>
            <a:off x="3971660" y="4714423"/>
            <a:ext cx="1292087"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ysClr val="windowText" lastClr="000000"/>
                </a:solidFill>
                <a:effectLst/>
                <a:uLnTx/>
                <a:uFillTx/>
              </a:rPr>
              <a:t>Febrero 2020</a:t>
            </a:r>
          </a:p>
        </p:txBody>
      </p:sp>
      <p:cxnSp>
        <p:nvCxnSpPr>
          <p:cNvPr id="86" name="Conector recto de flecha 85">
            <a:extLst>
              <a:ext uri="{FF2B5EF4-FFF2-40B4-BE49-F238E27FC236}">
                <a16:creationId xmlns:a16="http://schemas.microsoft.com/office/drawing/2014/main" id="{B5A6F471-E118-44F1-9396-D7C526E39013}"/>
              </a:ext>
            </a:extLst>
          </p:cNvPr>
          <p:cNvCxnSpPr>
            <a:cxnSpLocks/>
          </p:cNvCxnSpPr>
          <p:nvPr/>
        </p:nvCxnSpPr>
        <p:spPr>
          <a:xfrm flipH="1">
            <a:off x="4421687" y="4120202"/>
            <a:ext cx="1233182" cy="0"/>
          </a:xfrm>
          <a:prstGeom prst="straightConnector1">
            <a:avLst/>
          </a:prstGeom>
          <a:noFill/>
          <a:ln w="25400" cap="flat" cmpd="sng" algn="ctr">
            <a:solidFill>
              <a:srgbClr val="C00000"/>
            </a:solidFill>
            <a:prstDash val="sysDash"/>
            <a:tailEnd type="triangle"/>
          </a:ln>
          <a:effectLst>
            <a:outerShdw blurRad="40000" dist="20000" dir="5400000" rotWithShape="0">
              <a:srgbClr val="000000">
                <a:alpha val="38000"/>
              </a:srgbClr>
            </a:outerShdw>
          </a:effectLst>
        </p:spPr>
      </p:cxnSp>
      <p:sp>
        <p:nvSpPr>
          <p:cNvPr id="87" name="Abrir llave 86">
            <a:extLst>
              <a:ext uri="{FF2B5EF4-FFF2-40B4-BE49-F238E27FC236}">
                <a16:creationId xmlns:a16="http://schemas.microsoft.com/office/drawing/2014/main" id="{2EEAB188-2200-4E9D-B7C5-B3DA2F185E04}"/>
              </a:ext>
            </a:extLst>
          </p:cNvPr>
          <p:cNvSpPr/>
          <p:nvPr/>
        </p:nvSpPr>
        <p:spPr>
          <a:xfrm rot="5400000" flipV="1">
            <a:off x="4877406" y="3182313"/>
            <a:ext cx="327475" cy="1291904"/>
          </a:xfrm>
          <a:prstGeom prst="leftBrace">
            <a:avLst>
              <a:gd name="adj1" fmla="val 10844"/>
              <a:gd name="adj2" fmla="val 19784"/>
            </a:avLst>
          </a:prstGeom>
          <a:noFill/>
          <a:ln w="9525" cap="flat" cmpd="sng" algn="ctr">
            <a:solidFill>
              <a:srgbClr val="0DB7C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415665"/>
              </a:solidFill>
              <a:effectLst/>
              <a:uLnTx/>
              <a:uFillTx/>
              <a:latin typeface="Arial"/>
              <a:ea typeface="+mn-ea"/>
              <a:cs typeface="+mn-cs"/>
            </a:endParaRPr>
          </a:p>
        </p:txBody>
      </p:sp>
      <p:cxnSp>
        <p:nvCxnSpPr>
          <p:cNvPr id="88" name="Conector recto de flecha 87">
            <a:extLst>
              <a:ext uri="{FF2B5EF4-FFF2-40B4-BE49-F238E27FC236}">
                <a16:creationId xmlns:a16="http://schemas.microsoft.com/office/drawing/2014/main" id="{0624EF70-084C-4A28-A53F-8CE55E8F309D}"/>
              </a:ext>
            </a:extLst>
          </p:cNvPr>
          <p:cNvCxnSpPr>
            <a:cxnSpLocks/>
          </p:cNvCxnSpPr>
          <p:nvPr/>
        </p:nvCxnSpPr>
        <p:spPr>
          <a:xfrm>
            <a:off x="5694324" y="3640789"/>
            <a:ext cx="0" cy="510842"/>
          </a:xfrm>
          <a:prstGeom prst="straightConnector1">
            <a:avLst/>
          </a:prstGeom>
          <a:noFill/>
          <a:ln w="9525" cap="flat" cmpd="sng" algn="ctr">
            <a:solidFill>
              <a:srgbClr val="C00000"/>
            </a:solidFill>
            <a:prstDash val="sysDash"/>
            <a:tailEnd type="triangle"/>
          </a:ln>
          <a:effectLst/>
        </p:spPr>
      </p:cxnSp>
    </p:spTree>
    <p:extLst>
      <p:ext uri="{BB962C8B-B14F-4D97-AF65-F5344CB8AC3E}">
        <p14:creationId xmlns:p14="http://schemas.microsoft.com/office/powerpoint/2010/main" val="1279318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solidFill>
                  <a:schemeClr val="accent2">
                    <a:lumMod val="75000"/>
                  </a:schemeClr>
                </a:solidFill>
              </a:rPr>
              <a:t>Fecha de nacimiento</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a:spcBef>
                <a:spcPts val="600"/>
              </a:spcBef>
              <a:buSzPts val="2400"/>
              <a:buFont typeface="Wingdings" panose="05000000000000000000" pitchFamily="2" charset="2"/>
              <a:buChar char="§"/>
            </a:pPr>
            <a:r>
              <a:rPr lang="es-MX" sz="1800" dirty="0"/>
              <a:t>El año de reporte </a:t>
            </a:r>
            <a:r>
              <a:rPr lang="es-MX" sz="1800" b="1" dirty="0"/>
              <a:t>menos</a:t>
            </a:r>
            <a:r>
              <a:rPr lang="es-MX" sz="1800" dirty="0"/>
              <a:t> año </a:t>
            </a:r>
            <a:r>
              <a:rPr lang="es-MX" sz="1800" b="1" dirty="0"/>
              <a:t>fecha de nacimiento</a:t>
            </a:r>
            <a:r>
              <a:rPr lang="es-MX" sz="1800" dirty="0"/>
              <a:t> es </a:t>
            </a:r>
            <a:r>
              <a:rPr lang="es-MX" sz="1800" b="1" dirty="0"/>
              <a:t>menor</a:t>
            </a:r>
            <a:r>
              <a:rPr lang="es-MX" sz="1800" dirty="0"/>
              <a:t> o </a:t>
            </a:r>
            <a:r>
              <a:rPr lang="es-MX" sz="1800" b="1" dirty="0"/>
              <a:t>igual</a:t>
            </a:r>
            <a:r>
              <a:rPr lang="es-MX" sz="1800" dirty="0"/>
              <a:t> a 110. (Edad)</a:t>
            </a:r>
          </a:p>
          <a:p>
            <a:pPr>
              <a:spcBef>
                <a:spcPts val="600"/>
              </a:spcBef>
              <a:buSzPts val="2400"/>
              <a:buFont typeface="Wingdings" panose="05000000000000000000" pitchFamily="2" charset="2"/>
              <a:buChar char="§"/>
            </a:pPr>
            <a:endParaRPr lang="es-MX" sz="1800" dirty="0"/>
          </a:p>
          <a:p>
            <a:pPr>
              <a:spcBef>
                <a:spcPts val="600"/>
              </a:spcBef>
              <a:buSzPts val="2400"/>
              <a:buFont typeface="Wingdings" panose="05000000000000000000" pitchFamily="2" charset="2"/>
              <a:buChar char="§"/>
            </a:pPr>
            <a:endParaRPr lang="es-MX" sz="1800" dirty="0"/>
          </a:p>
          <a:p>
            <a:pPr>
              <a:spcBef>
                <a:spcPts val="600"/>
              </a:spcBef>
              <a:buSzPts val="2400"/>
              <a:buFont typeface="Wingdings" panose="05000000000000000000" pitchFamily="2" charset="2"/>
              <a:buChar char="§"/>
            </a:pPr>
            <a:endParaRPr lang="es-MX" sz="1800" dirty="0"/>
          </a:p>
          <a:p>
            <a:pPr>
              <a:spcBef>
                <a:spcPts val="600"/>
              </a:spcBef>
              <a:buSzPts val="2400"/>
              <a:buFont typeface="Wingdings" panose="05000000000000000000" pitchFamily="2" charset="2"/>
              <a:buChar char="§"/>
            </a:pPr>
            <a:endParaRPr lang="es-MX" sz="1800" dirty="0"/>
          </a:p>
          <a:p>
            <a:pPr>
              <a:buFont typeface="Wingdings" panose="05000000000000000000" pitchFamily="2" charset="2"/>
              <a:buChar char="§"/>
            </a:pPr>
            <a:r>
              <a:rPr lang="es-MX" sz="1800" dirty="0"/>
              <a:t>La </a:t>
            </a:r>
            <a:r>
              <a:rPr lang="es-MX" sz="1800" b="1" dirty="0"/>
              <a:t>fecha de nacimiento</a:t>
            </a:r>
            <a:r>
              <a:rPr lang="es-MX" sz="1800" dirty="0"/>
              <a:t> debe ser </a:t>
            </a:r>
            <a:r>
              <a:rPr lang="es-MX" sz="1800" b="1" dirty="0"/>
              <a:t>menor</a:t>
            </a:r>
            <a:r>
              <a:rPr lang="es-MX" sz="1800" dirty="0"/>
              <a:t> o </a:t>
            </a:r>
            <a:r>
              <a:rPr lang="es-MX" sz="1800" b="1" dirty="0"/>
              <a:t>igual</a:t>
            </a:r>
            <a:r>
              <a:rPr lang="es-MX" sz="1800" dirty="0"/>
              <a:t> a la fecha de corte.</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17</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
        <p:nvSpPr>
          <p:cNvPr id="30" name="CuadroTexto 29">
            <a:extLst>
              <a:ext uri="{FF2B5EF4-FFF2-40B4-BE49-F238E27FC236}">
                <a16:creationId xmlns:a16="http://schemas.microsoft.com/office/drawing/2014/main" id="{2AD24CB6-1851-4D18-BAF1-9D1B13877543}"/>
              </a:ext>
            </a:extLst>
          </p:cNvPr>
          <p:cNvSpPr txBox="1"/>
          <p:nvPr/>
        </p:nvSpPr>
        <p:spPr>
          <a:xfrm>
            <a:off x="2705047" y="2397056"/>
            <a:ext cx="2497016" cy="307777"/>
          </a:xfrm>
          <a:prstGeom prst="rect">
            <a:avLst/>
          </a:prstGeom>
          <a:noFill/>
        </p:spPr>
        <p:txBody>
          <a:bodyPr wrap="square" rtlCol="0">
            <a:spAutoFit/>
          </a:bodyPr>
          <a:lstStyle/>
          <a:p>
            <a:pPr algn="ctr"/>
            <a:r>
              <a:rPr lang="es-MX" dirty="0"/>
              <a:t>Año Fecha de nacimiento</a:t>
            </a:r>
          </a:p>
        </p:txBody>
      </p:sp>
      <p:sp>
        <p:nvSpPr>
          <p:cNvPr id="31" name="CuadroTexto 30">
            <a:extLst>
              <a:ext uri="{FF2B5EF4-FFF2-40B4-BE49-F238E27FC236}">
                <a16:creationId xmlns:a16="http://schemas.microsoft.com/office/drawing/2014/main" id="{E7C9A70C-F91F-4679-AC29-9D6904E4DDE4}"/>
              </a:ext>
            </a:extLst>
          </p:cNvPr>
          <p:cNvSpPr txBox="1"/>
          <p:nvPr/>
        </p:nvSpPr>
        <p:spPr>
          <a:xfrm>
            <a:off x="1064862" y="2407374"/>
            <a:ext cx="1554020" cy="307777"/>
          </a:xfrm>
          <a:prstGeom prst="rect">
            <a:avLst/>
          </a:prstGeom>
          <a:noFill/>
        </p:spPr>
        <p:txBody>
          <a:bodyPr wrap="square" rtlCol="0">
            <a:spAutoFit/>
          </a:bodyPr>
          <a:lstStyle/>
          <a:p>
            <a:pPr algn="ctr"/>
            <a:r>
              <a:rPr lang="es-MX" dirty="0"/>
              <a:t>Año de reporte</a:t>
            </a:r>
          </a:p>
        </p:txBody>
      </p:sp>
      <p:sp>
        <p:nvSpPr>
          <p:cNvPr id="32" name="CuadroTexto 31">
            <a:extLst>
              <a:ext uri="{FF2B5EF4-FFF2-40B4-BE49-F238E27FC236}">
                <a16:creationId xmlns:a16="http://schemas.microsoft.com/office/drawing/2014/main" id="{9B967ED7-DD3C-4805-AA28-B176AB9382B8}"/>
              </a:ext>
            </a:extLst>
          </p:cNvPr>
          <p:cNvSpPr txBox="1"/>
          <p:nvPr/>
        </p:nvSpPr>
        <p:spPr>
          <a:xfrm>
            <a:off x="4778096" y="2256914"/>
            <a:ext cx="1133062" cy="584775"/>
          </a:xfrm>
          <a:prstGeom prst="rect">
            <a:avLst/>
          </a:prstGeom>
          <a:noFill/>
        </p:spPr>
        <p:txBody>
          <a:bodyPr wrap="square" rtlCol="0">
            <a:spAutoFit/>
          </a:bodyPr>
          <a:lstStyle>
            <a:defPPr marR="0" lvl="0" algn="l" rtl="0">
              <a:lnSpc>
                <a:spcPct val="100000"/>
              </a:lnSpc>
              <a:spcBef>
                <a:spcPts val="0"/>
              </a:spcBef>
              <a:spcAft>
                <a:spcPts val="0"/>
              </a:spcAft>
            </a:defPPr>
            <a:lvl1pPr algn="ctr">
              <a:defRPr sz="3200" b="1"/>
            </a:lvl1pPr>
          </a:lstStyle>
          <a:p>
            <a:r>
              <a:rPr lang="es-MX" dirty="0"/>
              <a:t>&lt;=</a:t>
            </a:r>
          </a:p>
        </p:txBody>
      </p:sp>
      <p:sp>
        <p:nvSpPr>
          <p:cNvPr id="33" name="CuadroTexto 32">
            <a:extLst>
              <a:ext uri="{FF2B5EF4-FFF2-40B4-BE49-F238E27FC236}">
                <a16:creationId xmlns:a16="http://schemas.microsoft.com/office/drawing/2014/main" id="{9872B700-7330-48FE-AB31-D9EFB4932123}"/>
              </a:ext>
            </a:extLst>
          </p:cNvPr>
          <p:cNvSpPr txBox="1"/>
          <p:nvPr/>
        </p:nvSpPr>
        <p:spPr>
          <a:xfrm>
            <a:off x="5426970" y="2397590"/>
            <a:ext cx="1133062" cy="307777"/>
          </a:xfrm>
          <a:prstGeom prst="rect">
            <a:avLst/>
          </a:prstGeom>
          <a:noFill/>
        </p:spPr>
        <p:txBody>
          <a:bodyPr wrap="square" rtlCol="0">
            <a:spAutoFit/>
          </a:bodyPr>
          <a:lstStyle/>
          <a:p>
            <a:pPr algn="ctr"/>
            <a:r>
              <a:rPr lang="es-MX" dirty="0"/>
              <a:t>110</a:t>
            </a:r>
          </a:p>
        </p:txBody>
      </p:sp>
      <p:sp>
        <p:nvSpPr>
          <p:cNvPr id="34" name="CuadroTexto 33">
            <a:extLst>
              <a:ext uri="{FF2B5EF4-FFF2-40B4-BE49-F238E27FC236}">
                <a16:creationId xmlns:a16="http://schemas.microsoft.com/office/drawing/2014/main" id="{7945809B-C7FB-41AE-87C9-025A271F8B79}"/>
              </a:ext>
            </a:extLst>
          </p:cNvPr>
          <p:cNvSpPr txBox="1"/>
          <p:nvPr/>
        </p:nvSpPr>
        <p:spPr>
          <a:xfrm>
            <a:off x="2134397" y="2226624"/>
            <a:ext cx="1133062" cy="584775"/>
          </a:xfrm>
          <a:prstGeom prst="rect">
            <a:avLst/>
          </a:prstGeom>
          <a:noFill/>
        </p:spPr>
        <p:txBody>
          <a:bodyPr wrap="square" rtlCol="0">
            <a:spAutoFit/>
          </a:bodyPr>
          <a:lstStyle/>
          <a:p>
            <a:pPr algn="ctr"/>
            <a:r>
              <a:rPr lang="es-MX" sz="3200" b="1" dirty="0"/>
              <a:t>-</a:t>
            </a:r>
          </a:p>
        </p:txBody>
      </p:sp>
    </p:spTree>
    <p:extLst>
      <p:ext uri="{BB962C8B-B14F-4D97-AF65-F5344CB8AC3E}">
        <p14:creationId xmlns:p14="http://schemas.microsoft.com/office/powerpoint/2010/main" val="292197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Fecha de emisión</a:t>
            </a:r>
            <a:endParaRPr sz="4800" b="1" dirty="0">
              <a:solidFill>
                <a:schemeClr val="accent2">
                  <a:lumMod val="75000"/>
                </a:schemeClr>
              </a:solidFill>
            </a:endParaRPr>
          </a:p>
        </p:txBody>
      </p:sp>
      <p:sp>
        <p:nvSpPr>
          <p:cNvPr id="112" name="Google Shape;112;p17"/>
          <p:cNvSpPr txBox="1">
            <a:spLocks noGrp="1"/>
          </p:cNvSpPr>
          <p:nvPr>
            <p:ph type="body" idx="1"/>
          </p:nvPr>
        </p:nvSpPr>
        <p:spPr>
          <a:xfrm>
            <a:off x="741218" y="1337659"/>
            <a:ext cx="5784273" cy="3387900"/>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400" dirty="0"/>
              <a:t>Registrar la fecha en que se dio de alta el certificado contablemente. En caso de renovación de la póliza se registrará la fecha de alta contable de este movimiento</a:t>
            </a:r>
          </a:p>
          <a:p>
            <a:pPr marL="76200" indent="0">
              <a:spcBef>
                <a:spcPts val="600"/>
              </a:spcBef>
              <a:buSzPts val="2400"/>
              <a:buNone/>
            </a:pPr>
            <a:endParaRPr lang="es-MX" sz="1400" dirty="0"/>
          </a:p>
          <a:p>
            <a:pPr>
              <a:buFont typeface="Wingdings" panose="05000000000000000000" pitchFamily="2" charset="2"/>
              <a:buChar char="§"/>
            </a:pPr>
            <a:r>
              <a:rPr lang="es-MX" sz="1400" dirty="0"/>
              <a:t>La  </a:t>
            </a:r>
            <a:r>
              <a:rPr lang="es-MX" sz="1400" b="1" dirty="0"/>
              <a:t>fecha de baja del certificado</a:t>
            </a:r>
            <a:r>
              <a:rPr lang="es-MX" sz="1400" dirty="0"/>
              <a:t> debe ser </a:t>
            </a:r>
            <a:r>
              <a:rPr lang="es-MX" sz="1400" b="1" dirty="0"/>
              <a:t>mayor</a:t>
            </a:r>
            <a:r>
              <a:rPr lang="es-MX" sz="1400" dirty="0"/>
              <a:t> o </a:t>
            </a:r>
            <a:r>
              <a:rPr lang="es-MX" sz="1400" b="1" dirty="0"/>
              <a:t>igual</a:t>
            </a:r>
            <a:r>
              <a:rPr lang="es-MX" sz="1400" dirty="0"/>
              <a:t> a </a:t>
            </a:r>
            <a:r>
              <a:rPr lang="es-MX" sz="1400" b="1" dirty="0"/>
              <a:t>fecha emisión.</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18</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35" name="Conector recto 34">
            <a:extLst>
              <a:ext uri="{FF2B5EF4-FFF2-40B4-BE49-F238E27FC236}">
                <a16:creationId xmlns:a16="http://schemas.microsoft.com/office/drawing/2014/main" id="{1F5CAC25-ED5B-45AE-9EBD-6E26E84B06C2}"/>
              </a:ext>
            </a:extLst>
          </p:cNvPr>
          <p:cNvCxnSpPr/>
          <p:nvPr/>
        </p:nvCxnSpPr>
        <p:spPr>
          <a:xfrm>
            <a:off x="981205" y="4306233"/>
            <a:ext cx="5327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4BCA4185-67D9-4EB9-9290-C58578765D14}"/>
              </a:ext>
            </a:extLst>
          </p:cNvPr>
          <p:cNvCxnSpPr>
            <a:cxnSpLocks/>
          </p:cNvCxnSpPr>
          <p:nvPr/>
        </p:nvCxnSpPr>
        <p:spPr>
          <a:xfrm>
            <a:off x="5129135" y="3657600"/>
            <a:ext cx="0" cy="776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D0029AC3-C671-473B-A567-090C3C5FC13F}"/>
              </a:ext>
            </a:extLst>
          </p:cNvPr>
          <p:cNvCxnSpPr>
            <a:cxnSpLocks/>
          </p:cNvCxnSpPr>
          <p:nvPr/>
        </p:nvCxnSpPr>
        <p:spPr>
          <a:xfrm>
            <a:off x="3558752" y="3777916"/>
            <a:ext cx="0" cy="663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A9F700B7-FA4A-4639-8614-3E3570A7DA13}"/>
              </a:ext>
            </a:extLst>
          </p:cNvPr>
          <p:cNvCxnSpPr>
            <a:cxnSpLocks/>
          </p:cNvCxnSpPr>
          <p:nvPr/>
        </p:nvCxnSpPr>
        <p:spPr>
          <a:xfrm>
            <a:off x="1975117" y="3741821"/>
            <a:ext cx="0" cy="705826"/>
          </a:xfrm>
          <a:prstGeom prst="line">
            <a:avLst/>
          </a:prstGeom>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a16="http://schemas.microsoft.com/office/drawing/2014/main" id="{8D86D0BB-F984-4354-BB76-84DD003C1EA5}"/>
              </a:ext>
            </a:extLst>
          </p:cNvPr>
          <p:cNvSpPr txBox="1"/>
          <p:nvPr/>
        </p:nvSpPr>
        <p:spPr>
          <a:xfrm>
            <a:off x="4678562" y="4553666"/>
            <a:ext cx="1007165" cy="307777"/>
          </a:xfrm>
          <a:prstGeom prst="rect">
            <a:avLst/>
          </a:prstGeom>
          <a:noFill/>
        </p:spPr>
        <p:txBody>
          <a:bodyPr wrap="square" rtlCol="0">
            <a:spAutoFit/>
          </a:bodyPr>
          <a:lstStyle/>
          <a:p>
            <a:pPr algn="ctr"/>
            <a:r>
              <a:rPr lang="es-MX" dirty="0"/>
              <a:t>Julio 2020</a:t>
            </a:r>
          </a:p>
        </p:txBody>
      </p:sp>
      <p:sp>
        <p:nvSpPr>
          <p:cNvPr id="40" name="CuadroTexto 39">
            <a:extLst>
              <a:ext uri="{FF2B5EF4-FFF2-40B4-BE49-F238E27FC236}">
                <a16:creationId xmlns:a16="http://schemas.microsoft.com/office/drawing/2014/main" id="{48368C66-47FA-4EF6-B1D5-94A779A30EE7}"/>
              </a:ext>
            </a:extLst>
          </p:cNvPr>
          <p:cNvSpPr txBox="1"/>
          <p:nvPr/>
        </p:nvSpPr>
        <p:spPr>
          <a:xfrm>
            <a:off x="2982283" y="4520536"/>
            <a:ext cx="1258957" cy="307777"/>
          </a:xfrm>
          <a:prstGeom prst="rect">
            <a:avLst/>
          </a:prstGeom>
          <a:noFill/>
        </p:spPr>
        <p:txBody>
          <a:bodyPr wrap="square" rtlCol="0">
            <a:spAutoFit/>
          </a:bodyPr>
          <a:lstStyle/>
          <a:p>
            <a:pPr algn="ctr"/>
            <a:r>
              <a:rPr lang="es-MX" dirty="0"/>
              <a:t>. . . </a:t>
            </a:r>
          </a:p>
        </p:txBody>
      </p:sp>
      <p:sp>
        <p:nvSpPr>
          <p:cNvPr id="41" name="CuadroTexto 40">
            <a:extLst>
              <a:ext uri="{FF2B5EF4-FFF2-40B4-BE49-F238E27FC236}">
                <a16:creationId xmlns:a16="http://schemas.microsoft.com/office/drawing/2014/main" id="{CF8E5C81-C987-47A6-ADAE-2052D5E1F46C}"/>
              </a:ext>
            </a:extLst>
          </p:cNvPr>
          <p:cNvSpPr txBox="1"/>
          <p:nvPr/>
        </p:nvSpPr>
        <p:spPr>
          <a:xfrm>
            <a:off x="1246249" y="4520535"/>
            <a:ext cx="1292087" cy="307777"/>
          </a:xfrm>
          <a:prstGeom prst="rect">
            <a:avLst/>
          </a:prstGeom>
          <a:noFill/>
        </p:spPr>
        <p:txBody>
          <a:bodyPr wrap="square" rtlCol="0">
            <a:spAutoFit/>
          </a:bodyPr>
          <a:lstStyle/>
          <a:p>
            <a:r>
              <a:rPr lang="es-MX" dirty="0"/>
              <a:t>Febrero 2020</a:t>
            </a:r>
          </a:p>
        </p:txBody>
      </p:sp>
      <p:sp>
        <p:nvSpPr>
          <p:cNvPr id="42" name="CuadroTexto 41">
            <a:extLst>
              <a:ext uri="{FF2B5EF4-FFF2-40B4-BE49-F238E27FC236}">
                <a16:creationId xmlns:a16="http://schemas.microsoft.com/office/drawing/2014/main" id="{10CFEA29-B108-4DF7-A07F-33CAA6B8C289}"/>
              </a:ext>
            </a:extLst>
          </p:cNvPr>
          <p:cNvSpPr txBox="1"/>
          <p:nvPr/>
        </p:nvSpPr>
        <p:spPr>
          <a:xfrm>
            <a:off x="4569687" y="3236191"/>
            <a:ext cx="1133062" cy="307777"/>
          </a:xfrm>
          <a:prstGeom prst="rect">
            <a:avLst/>
          </a:prstGeom>
          <a:noFill/>
        </p:spPr>
        <p:txBody>
          <a:bodyPr wrap="square" rtlCol="0">
            <a:spAutoFit/>
          </a:bodyPr>
          <a:lstStyle/>
          <a:p>
            <a:pPr algn="ctr"/>
            <a:r>
              <a:rPr lang="es-MX" dirty="0"/>
              <a:t>Fecha baja</a:t>
            </a:r>
          </a:p>
        </p:txBody>
      </p:sp>
      <p:sp>
        <p:nvSpPr>
          <p:cNvPr id="43" name="CuadroTexto 42">
            <a:extLst>
              <a:ext uri="{FF2B5EF4-FFF2-40B4-BE49-F238E27FC236}">
                <a16:creationId xmlns:a16="http://schemas.microsoft.com/office/drawing/2014/main" id="{400A7A8D-7615-4686-8606-A5A07932BEE9}"/>
              </a:ext>
            </a:extLst>
          </p:cNvPr>
          <p:cNvSpPr txBox="1"/>
          <p:nvPr/>
        </p:nvSpPr>
        <p:spPr>
          <a:xfrm>
            <a:off x="1490090" y="3089685"/>
            <a:ext cx="1007165" cy="523220"/>
          </a:xfrm>
          <a:prstGeom prst="rect">
            <a:avLst/>
          </a:prstGeom>
          <a:noFill/>
        </p:spPr>
        <p:txBody>
          <a:bodyPr wrap="square" rtlCol="0">
            <a:spAutoFit/>
          </a:bodyPr>
          <a:lstStyle/>
          <a:p>
            <a:pPr algn="ctr"/>
            <a:r>
              <a:rPr lang="es-MX" dirty="0"/>
              <a:t>Fecha emisión</a:t>
            </a:r>
          </a:p>
        </p:txBody>
      </p:sp>
      <p:cxnSp>
        <p:nvCxnSpPr>
          <p:cNvPr id="44" name="Conector recto de flecha 43">
            <a:extLst>
              <a:ext uri="{FF2B5EF4-FFF2-40B4-BE49-F238E27FC236}">
                <a16:creationId xmlns:a16="http://schemas.microsoft.com/office/drawing/2014/main" id="{EFCAAA36-3889-4212-A820-EE5F0DB15B86}"/>
              </a:ext>
            </a:extLst>
          </p:cNvPr>
          <p:cNvCxnSpPr>
            <a:cxnSpLocks/>
          </p:cNvCxnSpPr>
          <p:nvPr/>
        </p:nvCxnSpPr>
        <p:spPr>
          <a:xfrm flipH="1">
            <a:off x="835431" y="4046490"/>
            <a:ext cx="4174435"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45" name="Abrir llave 44">
            <a:extLst>
              <a:ext uri="{FF2B5EF4-FFF2-40B4-BE49-F238E27FC236}">
                <a16:creationId xmlns:a16="http://schemas.microsoft.com/office/drawing/2014/main" id="{7950DDF4-C9D4-4A1C-B20E-2B7A04A6F68C}"/>
              </a:ext>
            </a:extLst>
          </p:cNvPr>
          <p:cNvSpPr/>
          <p:nvPr/>
        </p:nvSpPr>
        <p:spPr>
          <a:xfrm rot="5400000">
            <a:off x="2874939" y="1821454"/>
            <a:ext cx="331304" cy="3922644"/>
          </a:xfrm>
          <a:prstGeom prst="leftBrace">
            <a:avLst>
              <a:gd name="adj1" fmla="val 8333"/>
              <a:gd name="adj2" fmla="val 16906"/>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46" name="CuadroTexto 45">
            <a:extLst>
              <a:ext uri="{FF2B5EF4-FFF2-40B4-BE49-F238E27FC236}">
                <a16:creationId xmlns:a16="http://schemas.microsoft.com/office/drawing/2014/main" id="{05EF23C0-F66A-48C8-81A4-E928897254E5}"/>
              </a:ext>
            </a:extLst>
          </p:cNvPr>
          <p:cNvSpPr txBox="1"/>
          <p:nvPr/>
        </p:nvSpPr>
        <p:spPr>
          <a:xfrm>
            <a:off x="3001360" y="3292163"/>
            <a:ext cx="1133062" cy="307777"/>
          </a:xfrm>
          <a:prstGeom prst="rect">
            <a:avLst/>
          </a:prstGeom>
          <a:noFill/>
        </p:spPr>
        <p:txBody>
          <a:bodyPr wrap="square" rtlCol="0">
            <a:spAutoFit/>
          </a:bodyPr>
          <a:lstStyle/>
          <a:p>
            <a:pPr algn="ctr"/>
            <a:r>
              <a:rPr lang="es-MX" dirty="0"/>
              <a:t>&lt;=</a:t>
            </a:r>
          </a:p>
        </p:txBody>
      </p:sp>
      <p:cxnSp>
        <p:nvCxnSpPr>
          <p:cNvPr id="47" name="Conector recto de flecha 46">
            <a:extLst>
              <a:ext uri="{FF2B5EF4-FFF2-40B4-BE49-F238E27FC236}">
                <a16:creationId xmlns:a16="http://schemas.microsoft.com/office/drawing/2014/main" id="{B3DFA5C7-9A52-4CAD-8D68-C908506480A5}"/>
              </a:ext>
            </a:extLst>
          </p:cNvPr>
          <p:cNvCxnSpPr>
            <a:cxnSpLocks/>
          </p:cNvCxnSpPr>
          <p:nvPr/>
        </p:nvCxnSpPr>
        <p:spPr>
          <a:xfrm>
            <a:off x="5137766" y="3597338"/>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61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Fecha de emisión</a:t>
            </a:r>
            <a:endParaRPr sz="4800" b="1" dirty="0">
              <a:solidFill>
                <a:schemeClr val="accent2">
                  <a:lumMod val="75000"/>
                </a:schemeClr>
              </a:solidFill>
            </a:endParaRPr>
          </a:p>
        </p:txBody>
      </p:sp>
      <p:sp>
        <p:nvSpPr>
          <p:cNvPr id="112" name="Google Shape;112;p17"/>
          <p:cNvSpPr txBox="1">
            <a:spLocks noGrp="1"/>
          </p:cNvSpPr>
          <p:nvPr>
            <p:ph type="body" idx="1"/>
          </p:nvPr>
        </p:nvSpPr>
        <p:spPr>
          <a:xfrm>
            <a:off x="741218" y="1337659"/>
            <a:ext cx="5784273" cy="3387900"/>
          </a:xfrm>
          <a:prstGeom prst="rect">
            <a:avLst/>
          </a:prstGeom>
        </p:spPr>
        <p:txBody>
          <a:bodyPr spcFirstLastPara="1" wrap="square" lIns="91425" tIns="91425" rIns="91425" bIns="91425" anchor="t" anchorCtr="0">
            <a:noAutofit/>
          </a:bodyPr>
          <a:lstStyle/>
          <a:p>
            <a:pPr>
              <a:spcBef>
                <a:spcPts val="600"/>
              </a:spcBef>
              <a:buSzPts val="2400"/>
              <a:buFont typeface="Wingdings" panose="05000000000000000000" pitchFamily="2" charset="2"/>
              <a:buChar char="§"/>
            </a:pPr>
            <a:r>
              <a:rPr lang="es-MX" sz="1800" dirty="0"/>
              <a:t>La </a:t>
            </a:r>
            <a:r>
              <a:rPr lang="es-MX" sz="1800" b="1" dirty="0"/>
              <a:t>fecha emisión </a:t>
            </a:r>
            <a:r>
              <a:rPr lang="es-MX" sz="1800" dirty="0"/>
              <a:t>debe ser </a:t>
            </a:r>
            <a:r>
              <a:rPr lang="es-MX" sz="1800" b="1" dirty="0"/>
              <a:t>menor</a:t>
            </a:r>
            <a:r>
              <a:rPr lang="es-MX" sz="1800" dirty="0"/>
              <a:t> o </a:t>
            </a:r>
            <a:r>
              <a:rPr lang="es-MX" sz="1800" b="1" dirty="0"/>
              <a:t>igual</a:t>
            </a:r>
            <a:r>
              <a:rPr lang="es-MX" sz="1800" dirty="0"/>
              <a:t> al año de reporte.</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19</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27" name="Conector recto 26">
            <a:extLst>
              <a:ext uri="{FF2B5EF4-FFF2-40B4-BE49-F238E27FC236}">
                <a16:creationId xmlns:a16="http://schemas.microsoft.com/office/drawing/2014/main" id="{CC5FD199-F66B-4067-8139-BAA6920D3416}"/>
              </a:ext>
            </a:extLst>
          </p:cNvPr>
          <p:cNvCxnSpPr/>
          <p:nvPr/>
        </p:nvCxnSpPr>
        <p:spPr>
          <a:xfrm>
            <a:off x="5454717" y="3085385"/>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ACC1B44F-7796-4A06-A51C-F64ABC41F982}"/>
              </a:ext>
            </a:extLst>
          </p:cNvPr>
          <p:cNvCxnSpPr/>
          <p:nvPr/>
        </p:nvCxnSpPr>
        <p:spPr>
          <a:xfrm>
            <a:off x="3884334" y="3092011"/>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8FC83210-94CC-43D8-82B9-3C1281C5A207}"/>
              </a:ext>
            </a:extLst>
          </p:cNvPr>
          <p:cNvCxnSpPr/>
          <p:nvPr/>
        </p:nvCxnSpPr>
        <p:spPr>
          <a:xfrm>
            <a:off x="2300699" y="3098637"/>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4E8BCCE4-3E0B-4AEE-8475-D44C03E5D55F}"/>
              </a:ext>
            </a:extLst>
          </p:cNvPr>
          <p:cNvSpPr txBox="1"/>
          <p:nvPr/>
        </p:nvSpPr>
        <p:spPr>
          <a:xfrm>
            <a:off x="5004144" y="4158812"/>
            <a:ext cx="1007165" cy="307777"/>
          </a:xfrm>
          <a:prstGeom prst="rect">
            <a:avLst/>
          </a:prstGeom>
          <a:noFill/>
        </p:spPr>
        <p:txBody>
          <a:bodyPr wrap="square" rtlCol="0">
            <a:spAutoFit/>
          </a:bodyPr>
          <a:lstStyle/>
          <a:p>
            <a:pPr algn="ctr"/>
            <a:r>
              <a:rPr lang="es-MX" dirty="0"/>
              <a:t>2020</a:t>
            </a:r>
          </a:p>
        </p:txBody>
      </p:sp>
      <p:sp>
        <p:nvSpPr>
          <p:cNvPr id="31" name="CuadroTexto 30">
            <a:extLst>
              <a:ext uri="{FF2B5EF4-FFF2-40B4-BE49-F238E27FC236}">
                <a16:creationId xmlns:a16="http://schemas.microsoft.com/office/drawing/2014/main" id="{95B6B7A0-3C94-4A88-908D-4E155BC05460}"/>
              </a:ext>
            </a:extLst>
          </p:cNvPr>
          <p:cNvSpPr txBox="1"/>
          <p:nvPr/>
        </p:nvSpPr>
        <p:spPr>
          <a:xfrm>
            <a:off x="3307865" y="4125682"/>
            <a:ext cx="1258957" cy="307777"/>
          </a:xfrm>
          <a:prstGeom prst="rect">
            <a:avLst/>
          </a:prstGeom>
          <a:noFill/>
        </p:spPr>
        <p:txBody>
          <a:bodyPr wrap="square" rtlCol="0">
            <a:spAutoFit/>
          </a:bodyPr>
          <a:lstStyle/>
          <a:p>
            <a:pPr algn="ctr"/>
            <a:r>
              <a:rPr lang="es-MX" dirty="0"/>
              <a:t>. . . </a:t>
            </a:r>
          </a:p>
        </p:txBody>
      </p:sp>
      <p:sp>
        <p:nvSpPr>
          <p:cNvPr id="32" name="CuadroTexto 31">
            <a:extLst>
              <a:ext uri="{FF2B5EF4-FFF2-40B4-BE49-F238E27FC236}">
                <a16:creationId xmlns:a16="http://schemas.microsoft.com/office/drawing/2014/main" id="{279B410D-D464-46C2-85BC-2281BC9002E1}"/>
              </a:ext>
            </a:extLst>
          </p:cNvPr>
          <p:cNvSpPr txBox="1"/>
          <p:nvPr/>
        </p:nvSpPr>
        <p:spPr>
          <a:xfrm>
            <a:off x="1571831" y="4125681"/>
            <a:ext cx="1292087" cy="307777"/>
          </a:xfrm>
          <a:prstGeom prst="rect">
            <a:avLst/>
          </a:prstGeom>
          <a:noFill/>
        </p:spPr>
        <p:txBody>
          <a:bodyPr wrap="square" rtlCol="0">
            <a:spAutoFit/>
          </a:bodyPr>
          <a:lstStyle/>
          <a:p>
            <a:r>
              <a:rPr lang="es-MX" dirty="0"/>
              <a:t>Febrero 2020</a:t>
            </a:r>
          </a:p>
        </p:txBody>
      </p:sp>
      <p:sp>
        <p:nvSpPr>
          <p:cNvPr id="33" name="CuadroTexto 32">
            <a:extLst>
              <a:ext uri="{FF2B5EF4-FFF2-40B4-BE49-F238E27FC236}">
                <a16:creationId xmlns:a16="http://schemas.microsoft.com/office/drawing/2014/main" id="{01C4A236-701E-4131-8B33-68822016B8D2}"/>
              </a:ext>
            </a:extLst>
          </p:cNvPr>
          <p:cNvSpPr txBox="1"/>
          <p:nvPr/>
        </p:nvSpPr>
        <p:spPr>
          <a:xfrm>
            <a:off x="4919332" y="2408200"/>
            <a:ext cx="1133062" cy="307777"/>
          </a:xfrm>
          <a:prstGeom prst="rect">
            <a:avLst/>
          </a:prstGeom>
          <a:noFill/>
        </p:spPr>
        <p:txBody>
          <a:bodyPr wrap="square" rtlCol="0">
            <a:spAutoFit/>
          </a:bodyPr>
          <a:lstStyle/>
          <a:p>
            <a:pPr algn="ctr"/>
            <a:r>
              <a:rPr lang="es-MX" dirty="0"/>
              <a:t>Año reporte</a:t>
            </a:r>
          </a:p>
        </p:txBody>
      </p:sp>
      <p:sp>
        <p:nvSpPr>
          <p:cNvPr id="34" name="CuadroTexto 33">
            <a:extLst>
              <a:ext uri="{FF2B5EF4-FFF2-40B4-BE49-F238E27FC236}">
                <a16:creationId xmlns:a16="http://schemas.microsoft.com/office/drawing/2014/main" id="{B04DA369-0B77-4F88-87E0-A23E0BA26245}"/>
              </a:ext>
            </a:extLst>
          </p:cNvPr>
          <p:cNvSpPr txBox="1"/>
          <p:nvPr/>
        </p:nvSpPr>
        <p:spPr>
          <a:xfrm>
            <a:off x="1815672" y="2345915"/>
            <a:ext cx="1007165" cy="523220"/>
          </a:xfrm>
          <a:prstGeom prst="rect">
            <a:avLst/>
          </a:prstGeom>
          <a:noFill/>
        </p:spPr>
        <p:txBody>
          <a:bodyPr wrap="square" rtlCol="0">
            <a:spAutoFit/>
          </a:bodyPr>
          <a:lstStyle/>
          <a:p>
            <a:pPr algn="ctr"/>
            <a:r>
              <a:rPr lang="es-MX" dirty="0"/>
              <a:t>Fecha emisión</a:t>
            </a:r>
          </a:p>
        </p:txBody>
      </p:sp>
      <p:cxnSp>
        <p:nvCxnSpPr>
          <p:cNvPr id="48" name="Conector recto de flecha 47">
            <a:extLst>
              <a:ext uri="{FF2B5EF4-FFF2-40B4-BE49-F238E27FC236}">
                <a16:creationId xmlns:a16="http://schemas.microsoft.com/office/drawing/2014/main" id="{277D6281-05B9-4E89-A90A-781110F4D3B6}"/>
              </a:ext>
            </a:extLst>
          </p:cNvPr>
          <p:cNvCxnSpPr>
            <a:cxnSpLocks/>
          </p:cNvCxnSpPr>
          <p:nvPr/>
        </p:nvCxnSpPr>
        <p:spPr>
          <a:xfrm flipH="1">
            <a:off x="1161013" y="3302720"/>
            <a:ext cx="4174435"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49" name="Abrir llave 48">
            <a:extLst>
              <a:ext uri="{FF2B5EF4-FFF2-40B4-BE49-F238E27FC236}">
                <a16:creationId xmlns:a16="http://schemas.microsoft.com/office/drawing/2014/main" id="{DCA99744-5F18-45FC-8722-9F480F6CF8ED}"/>
              </a:ext>
            </a:extLst>
          </p:cNvPr>
          <p:cNvSpPr/>
          <p:nvPr/>
        </p:nvSpPr>
        <p:spPr>
          <a:xfrm rot="5400000">
            <a:off x="3200521" y="1077684"/>
            <a:ext cx="331304" cy="3922644"/>
          </a:xfrm>
          <a:prstGeom prst="leftBrace">
            <a:avLst>
              <a:gd name="adj1" fmla="val 8333"/>
              <a:gd name="adj2" fmla="val 16906"/>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50" name="CuadroTexto 49">
            <a:extLst>
              <a:ext uri="{FF2B5EF4-FFF2-40B4-BE49-F238E27FC236}">
                <a16:creationId xmlns:a16="http://schemas.microsoft.com/office/drawing/2014/main" id="{53E97C9C-11D9-4037-BD6A-7539861EE614}"/>
              </a:ext>
            </a:extLst>
          </p:cNvPr>
          <p:cNvSpPr txBox="1"/>
          <p:nvPr/>
        </p:nvSpPr>
        <p:spPr>
          <a:xfrm>
            <a:off x="3266784" y="2428077"/>
            <a:ext cx="1133062" cy="307777"/>
          </a:xfrm>
          <a:prstGeom prst="rect">
            <a:avLst/>
          </a:prstGeom>
          <a:noFill/>
        </p:spPr>
        <p:txBody>
          <a:bodyPr wrap="square" rtlCol="0">
            <a:spAutoFit/>
          </a:bodyPr>
          <a:lstStyle/>
          <a:p>
            <a:pPr algn="ctr"/>
            <a:r>
              <a:rPr lang="es-MX" dirty="0"/>
              <a:t>&lt;=</a:t>
            </a:r>
          </a:p>
        </p:txBody>
      </p:sp>
      <p:cxnSp>
        <p:nvCxnSpPr>
          <p:cNvPr id="51" name="Conector recto de flecha 50">
            <a:extLst>
              <a:ext uri="{FF2B5EF4-FFF2-40B4-BE49-F238E27FC236}">
                <a16:creationId xmlns:a16="http://schemas.microsoft.com/office/drawing/2014/main" id="{734C6A22-E1AB-43B3-A96A-3EA4D16997C9}"/>
              </a:ext>
            </a:extLst>
          </p:cNvPr>
          <p:cNvCxnSpPr>
            <a:cxnSpLocks/>
          </p:cNvCxnSpPr>
          <p:nvPr/>
        </p:nvCxnSpPr>
        <p:spPr>
          <a:xfrm>
            <a:off x="5463348" y="2853568"/>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32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3129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1800" b="1" dirty="0">
                <a:solidFill>
                  <a:schemeClr val="accent2">
                    <a:lumMod val="75000"/>
                  </a:schemeClr>
                </a:solidFill>
              </a:rPr>
              <a:t>Los montos que se presentan a continuación, deberán guardar consistencia con el sistema RR7 considerando los siguientes conceptos y campos al cierre del ejercicio que se reporta.</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2</a:t>
            </a:fld>
            <a:endParaRPr dirty="0">
              <a:ln>
                <a:solidFill>
                  <a:srgbClr val="003E7A"/>
                </a:solidFill>
              </a:ln>
              <a:solidFill>
                <a:schemeClr val="bg1"/>
              </a:solidFill>
            </a:endParaRPr>
          </a:p>
        </p:txBody>
      </p:sp>
      <p:sp>
        <p:nvSpPr>
          <p:cNvPr id="13" name="Google Shape;110;p18">
            <a:extLst>
              <a:ext uri="{FF2B5EF4-FFF2-40B4-BE49-F238E27FC236}">
                <a16:creationId xmlns:a16="http://schemas.microsoft.com/office/drawing/2014/main" id="{AFA75A11-3A4F-49EF-9CEE-506D7B37038C}"/>
              </a:ext>
            </a:extLst>
          </p:cNvPr>
          <p:cNvSpPr txBox="1">
            <a:spLocks/>
          </p:cNvSpPr>
          <p:nvPr/>
        </p:nvSpPr>
        <p:spPr>
          <a:xfrm>
            <a:off x="1021024" y="1793849"/>
            <a:ext cx="1770363" cy="41346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chemeClr val="dk1"/>
                </a:solidFill>
                <a:latin typeface="Inria Serif Light"/>
                <a:cs typeface="Inria Serif Light"/>
                <a:sym typeface="Inria Serif Light"/>
              </a:rPr>
              <a:t>Prima cedida</a:t>
            </a:r>
          </a:p>
        </p:txBody>
      </p:sp>
      <p:graphicFrame>
        <p:nvGraphicFramePr>
          <p:cNvPr id="14" name="Tabla 13">
            <a:extLst>
              <a:ext uri="{FF2B5EF4-FFF2-40B4-BE49-F238E27FC236}">
                <a16:creationId xmlns:a16="http://schemas.microsoft.com/office/drawing/2014/main" id="{6D6BE06D-CAC4-4370-809A-FFC7A5CB8427}"/>
              </a:ext>
            </a:extLst>
          </p:cNvPr>
          <p:cNvGraphicFramePr>
            <a:graphicFrameLocks noGrp="1"/>
          </p:cNvGraphicFramePr>
          <p:nvPr>
            <p:extLst>
              <p:ext uri="{D42A27DB-BD31-4B8C-83A1-F6EECF244321}">
                <p14:modId xmlns:p14="http://schemas.microsoft.com/office/powerpoint/2010/main" val="3227879304"/>
              </p:ext>
            </p:extLst>
          </p:nvPr>
        </p:nvGraphicFramePr>
        <p:xfrm>
          <a:off x="1318495" y="2206740"/>
          <a:ext cx="5212322" cy="584585"/>
        </p:xfrm>
        <a:graphic>
          <a:graphicData uri="http://schemas.openxmlformats.org/drawingml/2006/table">
            <a:tbl>
              <a:tblPr firstRow="1" bandRow="1"/>
              <a:tblGrid>
                <a:gridCol w="1497628">
                  <a:extLst>
                    <a:ext uri="{9D8B030D-6E8A-4147-A177-3AD203B41FA5}">
                      <a16:colId xmlns:a16="http://schemas.microsoft.com/office/drawing/2014/main" val="2231654707"/>
                    </a:ext>
                  </a:extLst>
                </a:gridCol>
                <a:gridCol w="2059960">
                  <a:extLst>
                    <a:ext uri="{9D8B030D-6E8A-4147-A177-3AD203B41FA5}">
                      <a16:colId xmlns:a16="http://schemas.microsoft.com/office/drawing/2014/main" val="2974081408"/>
                    </a:ext>
                  </a:extLst>
                </a:gridCol>
                <a:gridCol w="1654734">
                  <a:extLst>
                    <a:ext uri="{9D8B030D-6E8A-4147-A177-3AD203B41FA5}">
                      <a16:colId xmlns:a16="http://schemas.microsoft.com/office/drawing/2014/main" val="2132466649"/>
                    </a:ext>
                  </a:extLst>
                </a:gridCol>
              </a:tblGrid>
              <a:tr h="331792">
                <a:tc>
                  <a:txBody>
                    <a:bodyPr/>
                    <a:lstStyle/>
                    <a:p>
                      <a:pPr algn="ctr"/>
                      <a:r>
                        <a:rPr lang="es-MX" sz="1000" dirty="0">
                          <a:solidFill>
                            <a:schemeClr val="bg1"/>
                          </a:solidFill>
                          <a:effectLst/>
                        </a:rPr>
                        <a:t>Tabla del RR7</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3E7A"/>
                    </a:solidFill>
                  </a:tcPr>
                </a:tc>
                <a:tc>
                  <a:txBody>
                    <a:bodyPr/>
                    <a:lstStyle/>
                    <a:p>
                      <a:pPr algn="ctr"/>
                      <a:r>
                        <a:rPr lang="es-MX" sz="1000" dirty="0">
                          <a:solidFill>
                            <a:schemeClr val="bg1"/>
                          </a:solidFill>
                          <a:effectLst/>
                        </a:rPr>
                        <a:t>Cuentas</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3E7A"/>
                    </a:solidFill>
                  </a:tcPr>
                </a:tc>
                <a:tc>
                  <a:txBody>
                    <a:bodyPr/>
                    <a:lstStyle/>
                    <a:p>
                      <a:pPr algn="ctr"/>
                      <a:r>
                        <a:rPr lang="es-MX" sz="1000" dirty="0">
                          <a:solidFill>
                            <a:schemeClr val="bg1"/>
                          </a:solidFill>
                          <a:effectLst/>
                        </a:rPr>
                        <a:t>RR8</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3E7A"/>
                    </a:solidFill>
                  </a:tcPr>
                </a:tc>
                <a:extLst>
                  <a:ext uri="{0D108BD9-81ED-4DB2-BD59-A6C34878D82A}">
                    <a16:rowId xmlns:a16="http://schemas.microsoft.com/office/drawing/2014/main" val="247600220"/>
                  </a:ext>
                </a:extLst>
              </a:tr>
              <a:tr h="252793">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Primas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Clave primas: 180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Prima Cedida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4469293"/>
                  </a:ext>
                </a:extLst>
              </a:tr>
            </a:tbl>
          </a:graphicData>
        </a:graphic>
      </p:graphicFrame>
      <p:graphicFrame>
        <p:nvGraphicFramePr>
          <p:cNvPr id="15" name="Tabla 14">
            <a:extLst>
              <a:ext uri="{FF2B5EF4-FFF2-40B4-BE49-F238E27FC236}">
                <a16:creationId xmlns:a16="http://schemas.microsoft.com/office/drawing/2014/main" id="{DBFC66C2-9CC6-4C3B-A9F5-1B81C3102547}"/>
              </a:ext>
            </a:extLst>
          </p:cNvPr>
          <p:cNvGraphicFramePr>
            <a:graphicFrameLocks noGrp="1"/>
          </p:cNvGraphicFramePr>
          <p:nvPr>
            <p:extLst>
              <p:ext uri="{D42A27DB-BD31-4B8C-83A1-F6EECF244321}">
                <p14:modId xmlns:p14="http://schemas.microsoft.com/office/powerpoint/2010/main" val="2259465085"/>
              </p:ext>
            </p:extLst>
          </p:nvPr>
        </p:nvGraphicFramePr>
        <p:xfrm>
          <a:off x="1284059" y="3181343"/>
          <a:ext cx="5236369" cy="599779"/>
        </p:xfrm>
        <a:graphic>
          <a:graphicData uri="http://schemas.openxmlformats.org/drawingml/2006/table">
            <a:tbl>
              <a:tblPr firstRow="1" bandRow="1"/>
              <a:tblGrid>
                <a:gridCol w="1601746">
                  <a:extLst>
                    <a:ext uri="{9D8B030D-6E8A-4147-A177-3AD203B41FA5}">
                      <a16:colId xmlns:a16="http://schemas.microsoft.com/office/drawing/2014/main" val="2675450162"/>
                    </a:ext>
                  </a:extLst>
                </a:gridCol>
                <a:gridCol w="1977271">
                  <a:extLst>
                    <a:ext uri="{9D8B030D-6E8A-4147-A177-3AD203B41FA5}">
                      <a16:colId xmlns:a16="http://schemas.microsoft.com/office/drawing/2014/main" val="1668954502"/>
                    </a:ext>
                  </a:extLst>
                </a:gridCol>
                <a:gridCol w="1657352">
                  <a:extLst>
                    <a:ext uri="{9D8B030D-6E8A-4147-A177-3AD203B41FA5}">
                      <a16:colId xmlns:a16="http://schemas.microsoft.com/office/drawing/2014/main" val="170116464"/>
                    </a:ext>
                  </a:extLst>
                </a:gridCol>
              </a:tblGrid>
              <a:tr h="294979">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Tabla del RR7</a:t>
                      </a:r>
                    </a:p>
                  </a:txBody>
                  <a:tcPr marL="44450" marR="44450" marT="0" marB="0" anchor="ctr">
                    <a:solidFill>
                      <a:srgbClr val="003E7A"/>
                    </a:solidFill>
                  </a:tcPr>
                </a:tc>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Cuentas</a:t>
                      </a:r>
                    </a:p>
                  </a:txBody>
                  <a:tcPr marL="44450" marR="44450" marT="0" marB="0" anchor="ctr">
                    <a:solidFill>
                      <a:srgbClr val="003E7A"/>
                    </a:solidFill>
                  </a:tcPr>
                </a:tc>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RR8</a:t>
                      </a:r>
                    </a:p>
                  </a:txBody>
                  <a:tcPr marL="44450" marR="44450" marT="0" marB="0" anchor="ctr">
                    <a:solidFill>
                      <a:srgbClr val="003E7A"/>
                    </a:solidFill>
                  </a:tcPr>
                </a:tc>
                <a:extLst>
                  <a:ext uri="{0D108BD9-81ED-4DB2-BD59-A6C34878D82A}">
                    <a16:rowId xmlns:a16="http://schemas.microsoft.com/office/drawing/2014/main" val="2956994656"/>
                  </a:ext>
                </a:extLst>
              </a:tr>
              <a:tr h="266418">
                <a:tc>
                  <a:txBody>
                    <a:bodyPr/>
                    <a:lstStyle/>
                    <a:p>
                      <a:pPr algn="ctr"/>
                      <a:r>
                        <a:rPr lang="es-ES" sz="1000">
                          <a:effectLst/>
                          <a:latin typeface="Soberana Sans" panose="02000000000000000000" pitchFamily="50" charset="0"/>
                          <a:ea typeface="Times New Roman" panose="02020603050405020304" pitchFamily="18" charset="0"/>
                          <a:cs typeface="Georgia" panose="02040502050405020303" pitchFamily="18" charset="0"/>
                        </a:rPr>
                        <a:t>Costo de Siniestralidad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Clave costo de siniestralidad: 010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ES" sz="1000" dirty="0">
                          <a:effectLst/>
                          <a:latin typeface="Soberana Sans" panose="02000000000000000000" pitchFamily="50" charset="0"/>
                          <a:ea typeface="Times New Roman" panose="02020603050405020304" pitchFamily="18" charset="0"/>
                          <a:cs typeface="Georgia" panose="02040502050405020303" pitchFamily="18" charset="0"/>
                        </a:rPr>
                        <a:t>Monto de dividendo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00622220"/>
                  </a:ext>
                </a:extLst>
              </a:tr>
            </a:tbl>
          </a:graphicData>
        </a:graphic>
      </p:graphicFrame>
      <p:sp>
        <p:nvSpPr>
          <p:cNvPr id="16" name="Google Shape;110;p18">
            <a:extLst>
              <a:ext uri="{FF2B5EF4-FFF2-40B4-BE49-F238E27FC236}">
                <a16:creationId xmlns:a16="http://schemas.microsoft.com/office/drawing/2014/main" id="{5EFB74DC-D9B4-42CE-94FB-D9541BED484F}"/>
              </a:ext>
            </a:extLst>
          </p:cNvPr>
          <p:cNvSpPr txBox="1">
            <a:spLocks/>
          </p:cNvSpPr>
          <p:nvPr/>
        </p:nvSpPr>
        <p:spPr>
          <a:xfrm>
            <a:off x="979521" y="2845870"/>
            <a:ext cx="5234312" cy="4381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None/>
            </a:pPr>
            <a:r>
              <a:rPr lang="es-MX" sz="1600" b="1" dirty="0"/>
              <a:t>Monto de dividendos</a:t>
            </a:r>
          </a:p>
        </p:txBody>
      </p:sp>
    </p:spTree>
    <p:extLst>
      <p:ext uri="{BB962C8B-B14F-4D97-AF65-F5344CB8AC3E}">
        <p14:creationId xmlns:p14="http://schemas.microsoft.com/office/powerpoint/2010/main" val="406976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Sexo</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800" dirty="0"/>
              <a:t>El valor de la variable debe estar en el catálogo de </a:t>
            </a:r>
            <a:r>
              <a:rPr lang="es-MX" sz="1800" b="1" dirty="0"/>
              <a:t>Sexo</a:t>
            </a:r>
            <a:r>
              <a:rPr lang="es-MX" sz="1800" dirty="0"/>
              <a:t>.</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20</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2" name="Tabla 1">
            <a:extLst>
              <a:ext uri="{FF2B5EF4-FFF2-40B4-BE49-F238E27FC236}">
                <a16:creationId xmlns:a16="http://schemas.microsoft.com/office/drawing/2014/main" id="{A6B11D22-E7E7-489C-8C2C-94FB0FF27DB0}"/>
              </a:ext>
            </a:extLst>
          </p:cNvPr>
          <p:cNvGraphicFramePr>
            <a:graphicFrameLocks noGrp="1"/>
          </p:cNvGraphicFramePr>
          <p:nvPr>
            <p:extLst>
              <p:ext uri="{D42A27DB-BD31-4B8C-83A1-F6EECF244321}">
                <p14:modId xmlns:p14="http://schemas.microsoft.com/office/powerpoint/2010/main" val="88150837"/>
              </p:ext>
            </p:extLst>
          </p:nvPr>
        </p:nvGraphicFramePr>
        <p:xfrm>
          <a:off x="1970377" y="2481263"/>
          <a:ext cx="3516024" cy="757787"/>
        </p:xfrm>
        <a:graphic>
          <a:graphicData uri="http://schemas.openxmlformats.org/drawingml/2006/table">
            <a:tbl>
              <a:tblPr>
                <a:tableStyleId>{E8B1032C-EA38-4F05-BA0D-38AFFFC7BED3}</a:tableStyleId>
              </a:tblPr>
              <a:tblGrid>
                <a:gridCol w="1375496">
                  <a:extLst>
                    <a:ext uri="{9D8B030D-6E8A-4147-A177-3AD203B41FA5}">
                      <a16:colId xmlns:a16="http://schemas.microsoft.com/office/drawing/2014/main" val="2083687170"/>
                    </a:ext>
                  </a:extLst>
                </a:gridCol>
                <a:gridCol w="2140528">
                  <a:extLst>
                    <a:ext uri="{9D8B030D-6E8A-4147-A177-3AD203B41FA5}">
                      <a16:colId xmlns:a16="http://schemas.microsoft.com/office/drawing/2014/main" val="2000152598"/>
                    </a:ext>
                  </a:extLst>
                </a:gridCol>
              </a:tblGrid>
              <a:tr h="232007">
                <a:tc>
                  <a:txBody>
                    <a:bodyPr/>
                    <a:lstStyle/>
                    <a:p>
                      <a:pPr indent="182880" algn="ctr">
                        <a:lnSpc>
                          <a:spcPts val="1150"/>
                        </a:lnSpc>
                        <a:spcAft>
                          <a:spcPts val="505"/>
                        </a:spcAft>
                      </a:pPr>
                      <a:r>
                        <a:rPr lang="es-ES" sz="1600" b="1" dirty="0">
                          <a:solidFill>
                            <a:schemeClr val="bg1"/>
                          </a:solidFill>
                          <a:effectLst/>
                        </a:rPr>
                        <a:t>Clave</a:t>
                      </a:r>
                      <a:endParaRPr lang="es-MX" sz="1600" dirty="0">
                        <a:solidFill>
                          <a:schemeClr val="bg1"/>
                        </a:solidFill>
                        <a:effectLst/>
                        <a:latin typeface="Arial" panose="020B0604020202020204" pitchFamily="34" charset="0"/>
                        <a:ea typeface="Times New Roman" panose="02020603050405020304" pitchFamily="18" charset="0"/>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marL="0" indent="0" algn="ctr">
                        <a:lnSpc>
                          <a:spcPts val="1150"/>
                        </a:lnSpc>
                        <a:spcAft>
                          <a:spcPts val="505"/>
                        </a:spcAft>
                      </a:pPr>
                      <a:r>
                        <a:rPr lang="es-ES" sz="1600" b="1" dirty="0">
                          <a:solidFill>
                            <a:schemeClr val="bg1"/>
                          </a:solidFill>
                          <a:effectLst/>
                        </a:rPr>
                        <a:t>Sexo</a:t>
                      </a:r>
                      <a:endParaRPr lang="es-MX" sz="1600" dirty="0">
                        <a:solidFill>
                          <a:schemeClr val="bg1"/>
                        </a:solidFill>
                        <a:effectLst/>
                        <a:latin typeface="Arial" panose="020B0604020202020204" pitchFamily="34" charset="0"/>
                        <a:ea typeface="Times New Roman" panose="02020603050405020304" pitchFamily="18" charset="0"/>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248350115"/>
                  </a:ext>
                </a:extLst>
              </a:tr>
              <a:tr h="211338">
                <a:tc>
                  <a:txBody>
                    <a:bodyPr/>
                    <a:lstStyle/>
                    <a:p>
                      <a:pPr marR="0" algn="ctr" rtl="0">
                        <a:lnSpc>
                          <a:spcPct val="100000"/>
                        </a:lnSpc>
                        <a:spcBef>
                          <a:spcPts val="0"/>
                        </a:spcBef>
                        <a:spcAft>
                          <a:spcPts val="0"/>
                        </a:spcAft>
                        <a:buClr>
                          <a:srgbClr val="000000"/>
                        </a:buClr>
                        <a:buFont typeface="Arial"/>
                      </a:pPr>
                      <a:r>
                        <a:rPr lang="es-ES" sz="1600" b="0" i="0" u="none" strike="noStrike" cap="none" dirty="0">
                          <a:solidFill>
                            <a:srgbClr val="000000"/>
                          </a:solidFill>
                          <a:effectLst/>
                          <a:latin typeface="+mn-lt"/>
                          <a:ea typeface="+mn-ea"/>
                          <a:cs typeface="+mn-cs"/>
                          <a:sym typeface="Arial"/>
                        </a:rPr>
                        <a:t>F</a:t>
                      </a:r>
                      <a:endParaRPr lang="es-MX" sz="1600" b="0" i="0" u="none" strike="noStrike" cap="none" dirty="0">
                        <a:solidFill>
                          <a:srgbClr val="000000"/>
                        </a:solidFill>
                        <a:effectLst/>
                        <a:latin typeface="+mn-lt"/>
                        <a:ea typeface="+mn-ea"/>
                        <a:cs typeface="+mn-cs"/>
                        <a:sym typeface="Arial"/>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es-ES" sz="1600" b="0" i="0" u="none" strike="noStrike" cap="none" dirty="0">
                          <a:solidFill>
                            <a:srgbClr val="000000"/>
                          </a:solidFill>
                          <a:effectLst/>
                          <a:latin typeface="+mn-lt"/>
                          <a:ea typeface="+mn-ea"/>
                          <a:cs typeface="+mn-cs"/>
                          <a:sym typeface="Arial"/>
                        </a:rPr>
                        <a:t>Femenino</a:t>
                      </a:r>
                      <a:endParaRPr lang="es-MX" sz="1600" b="0" i="0" u="none" strike="noStrike" cap="none" dirty="0">
                        <a:solidFill>
                          <a:srgbClr val="000000"/>
                        </a:solidFill>
                        <a:effectLst/>
                        <a:latin typeface="+mn-lt"/>
                        <a:ea typeface="+mn-ea"/>
                        <a:cs typeface="+mn-cs"/>
                        <a:sym typeface="Arial"/>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95678"/>
                  </a:ext>
                </a:extLst>
              </a:tr>
              <a:tr h="155599">
                <a:tc>
                  <a:txBody>
                    <a:bodyPr/>
                    <a:lstStyle/>
                    <a:p>
                      <a:pPr algn="ctr"/>
                      <a:r>
                        <a:rPr lang="es-ES" sz="1600" dirty="0">
                          <a:solidFill>
                            <a:srgbClr val="000000"/>
                          </a:solidFill>
                          <a:effectLst/>
                        </a:rPr>
                        <a:t>M</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600" dirty="0">
                          <a:solidFill>
                            <a:srgbClr val="000000"/>
                          </a:solidFill>
                          <a:effectLst/>
                        </a:rPr>
                        <a:t>Masculino</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480284"/>
                  </a:ext>
                </a:extLst>
              </a:tr>
            </a:tbl>
          </a:graphicData>
        </a:graphic>
      </p:graphicFrame>
    </p:spTree>
    <p:extLst>
      <p:ext uri="{BB962C8B-B14F-4D97-AF65-F5344CB8AC3E}">
        <p14:creationId xmlns:p14="http://schemas.microsoft.com/office/powerpoint/2010/main" val="212610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54450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Estatus del certificado</a:t>
            </a:r>
            <a:endParaRPr sz="4800" b="1" dirty="0">
              <a:solidFill>
                <a:schemeClr val="accent2">
                  <a:lumMod val="75000"/>
                </a:schemeClr>
              </a:solidFill>
            </a:endParaRPr>
          </a:p>
        </p:txBody>
      </p:sp>
      <p:sp>
        <p:nvSpPr>
          <p:cNvPr id="112" name="Google Shape;112;p17"/>
          <p:cNvSpPr txBox="1">
            <a:spLocks noGrp="1"/>
          </p:cNvSpPr>
          <p:nvPr>
            <p:ph type="body" idx="1"/>
          </p:nvPr>
        </p:nvSpPr>
        <p:spPr>
          <a:xfrm>
            <a:off x="900544" y="1337659"/>
            <a:ext cx="5487729" cy="3387900"/>
          </a:xfrm>
          <a:prstGeom prst="rect">
            <a:avLst/>
          </a:prstGeom>
        </p:spPr>
        <p:txBody>
          <a:bodyPr spcFirstLastPara="1" wrap="square" lIns="91425" tIns="91425" rIns="91425" bIns="91425" anchor="t" anchorCtr="0">
            <a:noAutofit/>
          </a:bodyPr>
          <a:lstStyle/>
          <a:p>
            <a:pPr marL="0" indent="0">
              <a:spcBef>
                <a:spcPts val="600"/>
              </a:spcBef>
              <a:buSzPts val="2400"/>
              <a:buNone/>
            </a:pPr>
            <a:r>
              <a:rPr lang="es-MX" sz="1800" dirty="0"/>
              <a:t>El valor de la variable debe estar en el catálogo de </a:t>
            </a:r>
            <a:r>
              <a:rPr lang="es-MX" sz="1800" b="1" dirty="0"/>
              <a:t>Estatus</a:t>
            </a:r>
            <a:r>
              <a:rPr lang="es-MX" sz="1800" dirty="0"/>
              <a:t>.</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21</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12" name="Tabla 11">
            <a:extLst>
              <a:ext uri="{FF2B5EF4-FFF2-40B4-BE49-F238E27FC236}">
                <a16:creationId xmlns:a16="http://schemas.microsoft.com/office/drawing/2014/main" id="{A87AE47B-3255-4E28-9F22-A9704B2BC111}"/>
              </a:ext>
            </a:extLst>
          </p:cNvPr>
          <p:cNvGraphicFramePr>
            <a:graphicFrameLocks noGrp="1"/>
          </p:cNvGraphicFramePr>
          <p:nvPr/>
        </p:nvGraphicFramePr>
        <p:xfrm>
          <a:off x="1560807" y="2207709"/>
          <a:ext cx="4238045" cy="1446991"/>
        </p:xfrm>
        <a:graphic>
          <a:graphicData uri="http://schemas.openxmlformats.org/drawingml/2006/table">
            <a:tbl>
              <a:tblPr>
                <a:tableStyleId>{E8B1032C-EA38-4F05-BA0D-38AFFFC7BED3}</a:tableStyleId>
              </a:tblPr>
              <a:tblGrid>
                <a:gridCol w="1218400">
                  <a:extLst>
                    <a:ext uri="{9D8B030D-6E8A-4147-A177-3AD203B41FA5}">
                      <a16:colId xmlns:a16="http://schemas.microsoft.com/office/drawing/2014/main" val="1123678291"/>
                    </a:ext>
                  </a:extLst>
                </a:gridCol>
                <a:gridCol w="3019645">
                  <a:extLst>
                    <a:ext uri="{9D8B030D-6E8A-4147-A177-3AD203B41FA5}">
                      <a16:colId xmlns:a16="http://schemas.microsoft.com/office/drawing/2014/main" val="3416913185"/>
                    </a:ext>
                  </a:extLst>
                </a:gridCol>
              </a:tblGrid>
              <a:tr h="416673">
                <a:tc>
                  <a:txBody>
                    <a:bodyPr/>
                    <a:lstStyle/>
                    <a:p>
                      <a:pPr indent="182880" algn="ctr">
                        <a:lnSpc>
                          <a:spcPts val="1080"/>
                        </a:lnSpc>
                        <a:spcBef>
                          <a:spcPts val="100"/>
                        </a:spcBef>
                        <a:spcAft>
                          <a:spcPts val="100"/>
                        </a:spcAft>
                      </a:pPr>
                      <a:r>
                        <a:rPr lang="es-ES" sz="1200" b="1" dirty="0">
                          <a:solidFill>
                            <a:schemeClr val="bg1"/>
                          </a:solidFill>
                          <a:effectLst/>
                          <a:latin typeface="Soberana Sans" panose="02000000000000000000" pitchFamily="50" charset="0"/>
                          <a:ea typeface="Times New Roman" panose="02020603050405020304" pitchFamily="18" charset="0"/>
                        </a:rPr>
                        <a:t>Clave</a:t>
                      </a:r>
                      <a:endParaRPr lang="es-MX" sz="1200" dirty="0">
                        <a:solidFill>
                          <a:schemeClr val="bg1"/>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indent="182880" algn="ctr">
                        <a:lnSpc>
                          <a:spcPts val="1080"/>
                        </a:lnSpc>
                        <a:spcBef>
                          <a:spcPts val="100"/>
                        </a:spcBef>
                        <a:spcAft>
                          <a:spcPts val="100"/>
                        </a:spcAft>
                      </a:pPr>
                      <a:r>
                        <a:rPr lang="es-ES" sz="1200" b="1" dirty="0">
                          <a:solidFill>
                            <a:schemeClr val="bg1"/>
                          </a:solidFill>
                          <a:effectLst/>
                          <a:latin typeface="Soberana Sans" panose="02000000000000000000" pitchFamily="50" charset="0"/>
                          <a:ea typeface="Times New Roman" panose="02020603050405020304" pitchFamily="18" charset="0"/>
                        </a:rPr>
                        <a:t>Estatus de la póliza o asegurado</a:t>
                      </a:r>
                      <a:endParaRPr lang="es-MX" sz="1200" dirty="0">
                        <a:solidFill>
                          <a:schemeClr val="bg1"/>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4191090839"/>
                  </a:ext>
                </a:extLst>
              </a:tr>
              <a:tr h="191922">
                <a:tc>
                  <a:txBody>
                    <a:bodyPr/>
                    <a:lstStyle/>
                    <a:p>
                      <a:pPr indent="182880" algn="ctr">
                        <a:lnSpc>
                          <a:spcPts val="1080"/>
                        </a:lnSpc>
                        <a:spcBef>
                          <a:spcPts val="100"/>
                        </a:spcBef>
                        <a:spcAft>
                          <a:spcPts val="100"/>
                        </a:spcAft>
                      </a:pPr>
                      <a:r>
                        <a:rPr lang="es-ES" sz="1200">
                          <a:solidFill>
                            <a:srgbClr val="000000"/>
                          </a:solidFill>
                          <a:effectLst/>
                          <a:latin typeface="Soberana Sans" panose="02000000000000000000" pitchFamily="50" charset="0"/>
                          <a:ea typeface="Times New Roman" panose="02020603050405020304" pitchFamily="18" charset="0"/>
                        </a:rPr>
                        <a:t>1</a:t>
                      </a:r>
                      <a:endParaRPr lang="es-MX" sz="120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080"/>
                        </a:lnSpc>
                        <a:spcBef>
                          <a:spcPts val="100"/>
                        </a:spcBef>
                        <a:spcAft>
                          <a:spcPts val="100"/>
                        </a:spcAft>
                      </a:pPr>
                      <a:r>
                        <a:rPr lang="es-ES" sz="1200" dirty="0">
                          <a:solidFill>
                            <a:srgbClr val="000000"/>
                          </a:solidFill>
                          <a:effectLst/>
                          <a:latin typeface="Soberana Sans" panose="02000000000000000000" pitchFamily="50" charset="0"/>
                          <a:ea typeface="Times New Roman" panose="02020603050405020304" pitchFamily="18" charset="0"/>
                        </a:rPr>
                        <a:t>Vigor</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530781"/>
                  </a:ext>
                </a:extLst>
              </a:tr>
              <a:tr h="191922">
                <a:tc>
                  <a:txBody>
                    <a:bodyPr/>
                    <a:lstStyle/>
                    <a:p>
                      <a:pPr indent="182880" algn="ctr">
                        <a:lnSpc>
                          <a:spcPts val="1080"/>
                        </a:lnSpc>
                        <a:spcBef>
                          <a:spcPts val="100"/>
                        </a:spcBef>
                        <a:spcAft>
                          <a:spcPts val="100"/>
                        </a:spcAft>
                      </a:pPr>
                      <a:r>
                        <a:rPr lang="es-ES" sz="1200">
                          <a:solidFill>
                            <a:srgbClr val="000000"/>
                          </a:solidFill>
                          <a:effectLst/>
                          <a:latin typeface="Soberana Sans" panose="02000000000000000000" pitchFamily="50" charset="0"/>
                          <a:ea typeface="Times New Roman" panose="02020603050405020304" pitchFamily="18" charset="0"/>
                        </a:rPr>
                        <a:t>2</a:t>
                      </a:r>
                      <a:endParaRPr lang="es-MX" sz="120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080"/>
                        </a:lnSpc>
                        <a:spcBef>
                          <a:spcPts val="100"/>
                        </a:spcBef>
                        <a:spcAft>
                          <a:spcPts val="100"/>
                        </a:spcAft>
                      </a:pPr>
                      <a:r>
                        <a:rPr lang="es-ES" sz="1200" dirty="0">
                          <a:solidFill>
                            <a:srgbClr val="000000"/>
                          </a:solidFill>
                          <a:effectLst/>
                          <a:latin typeface="Soberana Sans" panose="02000000000000000000" pitchFamily="50" charset="0"/>
                          <a:ea typeface="Times New Roman" panose="02020603050405020304" pitchFamily="18" charset="0"/>
                        </a:rPr>
                        <a:t>Expirada o terminada</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0892757"/>
                  </a:ext>
                </a:extLst>
              </a:tr>
              <a:tr h="191922">
                <a:tc>
                  <a:txBody>
                    <a:bodyPr/>
                    <a:lstStyle/>
                    <a:p>
                      <a:pPr indent="182880" algn="ctr">
                        <a:lnSpc>
                          <a:spcPts val="1080"/>
                        </a:lnSpc>
                        <a:spcBef>
                          <a:spcPts val="100"/>
                        </a:spcBef>
                        <a:spcAft>
                          <a:spcPts val="100"/>
                        </a:spcAft>
                      </a:pPr>
                      <a:r>
                        <a:rPr lang="es-ES" sz="1200">
                          <a:solidFill>
                            <a:srgbClr val="000000"/>
                          </a:solidFill>
                          <a:effectLst/>
                          <a:latin typeface="Soberana Sans" panose="02000000000000000000" pitchFamily="50" charset="0"/>
                          <a:ea typeface="Times New Roman" panose="02020603050405020304" pitchFamily="18" charset="0"/>
                        </a:rPr>
                        <a:t>3</a:t>
                      </a:r>
                      <a:endParaRPr lang="es-MX" sz="120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080"/>
                        </a:lnSpc>
                        <a:spcBef>
                          <a:spcPts val="100"/>
                        </a:spcBef>
                        <a:spcAft>
                          <a:spcPts val="100"/>
                        </a:spcAft>
                      </a:pPr>
                      <a:r>
                        <a:rPr lang="es-ES" sz="1200" dirty="0">
                          <a:solidFill>
                            <a:srgbClr val="000000"/>
                          </a:solidFill>
                          <a:effectLst/>
                          <a:latin typeface="Soberana Sans" panose="02000000000000000000" pitchFamily="50" charset="0"/>
                          <a:ea typeface="Times New Roman" panose="02020603050405020304" pitchFamily="18" charset="0"/>
                        </a:rPr>
                        <a:t>Cancelada </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160668"/>
                  </a:ext>
                </a:extLst>
              </a:tr>
              <a:tr h="227276">
                <a:tc>
                  <a:txBody>
                    <a:bodyPr/>
                    <a:lstStyle/>
                    <a:p>
                      <a:pPr indent="182880" algn="ctr">
                        <a:lnSpc>
                          <a:spcPts val="1080"/>
                        </a:lnSpc>
                        <a:spcBef>
                          <a:spcPts val="100"/>
                        </a:spcBef>
                        <a:spcAft>
                          <a:spcPts val="100"/>
                        </a:spcAft>
                      </a:pPr>
                      <a:r>
                        <a:rPr lang="es-ES" sz="1200">
                          <a:solidFill>
                            <a:srgbClr val="000000"/>
                          </a:solidFill>
                          <a:effectLst/>
                          <a:latin typeface="Soberana Sans" panose="02000000000000000000" pitchFamily="50" charset="0"/>
                          <a:ea typeface="Times New Roman" panose="02020603050405020304" pitchFamily="18" charset="0"/>
                        </a:rPr>
                        <a:t>4</a:t>
                      </a:r>
                      <a:endParaRPr lang="es-MX" sz="120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080"/>
                        </a:lnSpc>
                        <a:spcBef>
                          <a:spcPts val="100"/>
                        </a:spcBef>
                        <a:spcAft>
                          <a:spcPts val="100"/>
                        </a:spcAft>
                      </a:pPr>
                      <a:r>
                        <a:rPr lang="es-ES" sz="1200" dirty="0">
                          <a:solidFill>
                            <a:srgbClr val="000000"/>
                          </a:solidFill>
                          <a:effectLst/>
                          <a:latin typeface="Soberana Sans" panose="02000000000000000000" pitchFamily="50" charset="0"/>
                          <a:ea typeface="Times New Roman" panose="02020603050405020304" pitchFamily="18" charset="0"/>
                        </a:rPr>
                        <a:t>Baja por muerte</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874995"/>
                  </a:ext>
                </a:extLst>
              </a:tr>
              <a:tr h="227276">
                <a:tc>
                  <a:txBody>
                    <a:bodyPr/>
                    <a:lstStyle/>
                    <a:p>
                      <a:pPr indent="182880" algn="ctr">
                        <a:lnSpc>
                          <a:spcPts val="1080"/>
                        </a:lnSpc>
                        <a:spcBef>
                          <a:spcPts val="100"/>
                        </a:spcBef>
                        <a:spcAft>
                          <a:spcPts val="100"/>
                        </a:spcAft>
                      </a:pPr>
                      <a:r>
                        <a:rPr lang="es-ES" sz="1200">
                          <a:solidFill>
                            <a:srgbClr val="000000"/>
                          </a:solidFill>
                          <a:effectLst/>
                          <a:latin typeface="Soberana Sans" panose="02000000000000000000" pitchFamily="50" charset="0"/>
                          <a:ea typeface="Times New Roman" panose="02020603050405020304" pitchFamily="18" charset="0"/>
                        </a:rPr>
                        <a:t>5</a:t>
                      </a:r>
                      <a:endParaRPr lang="es-MX" sz="120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080"/>
                        </a:lnSpc>
                        <a:spcBef>
                          <a:spcPts val="100"/>
                        </a:spcBef>
                        <a:spcAft>
                          <a:spcPts val="100"/>
                        </a:spcAft>
                      </a:pPr>
                      <a:r>
                        <a:rPr lang="es-ES" sz="1200" dirty="0">
                          <a:solidFill>
                            <a:srgbClr val="000000"/>
                          </a:solidFill>
                          <a:effectLst/>
                          <a:latin typeface="Soberana Sans" panose="02000000000000000000" pitchFamily="50" charset="0"/>
                          <a:ea typeface="Times New Roman" panose="02020603050405020304" pitchFamily="18" charset="0"/>
                        </a:rPr>
                        <a:t>Anticipada o diferida</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221087"/>
                  </a:ext>
                </a:extLst>
              </a:tr>
            </a:tbl>
          </a:graphicData>
        </a:graphic>
      </p:graphicFrame>
    </p:spTree>
    <p:extLst>
      <p:ext uri="{BB962C8B-B14F-4D97-AF65-F5344CB8AC3E}">
        <p14:creationId xmlns:p14="http://schemas.microsoft.com/office/powerpoint/2010/main" val="286107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54450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Estatus del certificado</a:t>
            </a:r>
            <a:endParaRPr sz="4800" b="1" dirty="0">
              <a:solidFill>
                <a:schemeClr val="accent2">
                  <a:lumMod val="75000"/>
                </a:schemeClr>
              </a:solidFill>
            </a:endParaRPr>
          </a:p>
        </p:txBody>
      </p:sp>
      <p:sp>
        <p:nvSpPr>
          <p:cNvPr id="112" name="Google Shape;112;p17"/>
          <p:cNvSpPr txBox="1">
            <a:spLocks noGrp="1"/>
          </p:cNvSpPr>
          <p:nvPr>
            <p:ph type="body" idx="1"/>
          </p:nvPr>
        </p:nvSpPr>
        <p:spPr>
          <a:xfrm>
            <a:off x="900544" y="1337659"/>
            <a:ext cx="5487729" cy="3387900"/>
          </a:xfrm>
          <a:prstGeom prst="rect">
            <a:avLst/>
          </a:prstGeom>
        </p:spPr>
        <p:txBody>
          <a:bodyPr spcFirstLastPara="1" wrap="square" lIns="91425" tIns="91425" rIns="91425" bIns="91425" anchor="t" anchorCtr="0">
            <a:noAutofit/>
          </a:bodyPr>
          <a:lstStyle/>
          <a:p>
            <a:pPr algn="just">
              <a:buFont typeface="Wingdings" panose="05000000000000000000" pitchFamily="2" charset="2"/>
              <a:buChar char="§"/>
            </a:pPr>
            <a:r>
              <a:rPr lang="es-MX" sz="1800" dirty="0"/>
              <a:t>Si el </a:t>
            </a:r>
            <a:r>
              <a:rPr lang="es-MX" sz="1800" b="1" dirty="0"/>
              <a:t>Estatus</a:t>
            </a:r>
            <a:r>
              <a:rPr lang="es-MX" sz="1800" dirty="0"/>
              <a:t> es </a:t>
            </a:r>
            <a:r>
              <a:rPr lang="es-MX" sz="1800" b="1" dirty="0"/>
              <a:t>igual</a:t>
            </a:r>
            <a:r>
              <a:rPr lang="es-MX" sz="1800" dirty="0"/>
              <a:t> a vigor (clave 1) entonces la fecha fin de vigencia es </a:t>
            </a:r>
            <a:r>
              <a:rPr lang="es-MX" sz="1800" b="1" dirty="0"/>
              <a:t>mayor</a:t>
            </a:r>
            <a:r>
              <a:rPr lang="es-MX" sz="1800" dirty="0"/>
              <a:t> a la fecha de corte.</a:t>
            </a:r>
            <a:endParaRPr lang="es-ES"/>
          </a:p>
          <a:p>
            <a:pPr algn="just">
              <a:spcBef>
                <a:spcPts val="600"/>
              </a:spcBef>
              <a:buSzPts val="2400"/>
              <a:buFont typeface="Wingdings" panose="05000000000000000000" pitchFamily="2" charset="2"/>
              <a:buChar char="§"/>
            </a:pPr>
            <a:endParaRPr lang="es-MX" sz="1800" dirty="0"/>
          </a:p>
          <a:p>
            <a:pPr algn="just">
              <a:spcBef>
                <a:spcPts val="600"/>
              </a:spcBef>
              <a:buSzPts val="2400"/>
              <a:buFont typeface="Wingdings" panose="05000000000000000000" pitchFamily="2" charset="2"/>
              <a:buChar char="§"/>
            </a:pPr>
            <a:r>
              <a:rPr lang="es-MX" sz="1800" dirty="0"/>
              <a:t>Si el </a:t>
            </a:r>
            <a:r>
              <a:rPr lang="es-MX" sz="1800" b="1" dirty="0"/>
              <a:t>Estatus</a:t>
            </a:r>
            <a:r>
              <a:rPr lang="es-MX" sz="1800" dirty="0"/>
              <a:t> es </a:t>
            </a:r>
            <a:r>
              <a:rPr lang="es-MX" sz="1800" b="1" dirty="0"/>
              <a:t>igual</a:t>
            </a:r>
            <a:r>
              <a:rPr lang="es-MX" sz="1800" dirty="0"/>
              <a:t> a vigor (clave 1) entonces la fecha de baja del certificado está vacía.</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22</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26552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54450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Estatus del certificado</a:t>
            </a:r>
            <a:endParaRPr sz="4800" b="1" dirty="0">
              <a:solidFill>
                <a:schemeClr val="accent2">
                  <a:lumMod val="75000"/>
                </a:schemeClr>
              </a:solidFill>
            </a:endParaRPr>
          </a:p>
        </p:txBody>
      </p:sp>
      <p:sp>
        <p:nvSpPr>
          <p:cNvPr id="112" name="Google Shape;112;p17"/>
          <p:cNvSpPr txBox="1">
            <a:spLocks noGrp="1"/>
          </p:cNvSpPr>
          <p:nvPr>
            <p:ph type="body" idx="1"/>
          </p:nvPr>
        </p:nvSpPr>
        <p:spPr>
          <a:xfrm>
            <a:off x="817418" y="1337659"/>
            <a:ext cx="5708073" cy="3387900"/>
          </a:xfrm>
          <a:prstGeom prst="rect">
            <a:avLst/>
          </a:prstGeom>
        </p:spPr>
        <p:txBody>
          <a:bodyPr spcFirstLastPara="1" wrap="square" lIns="91425" tIns="91425" rIns="91425" bIns="91425" anchor="t" anchorCtr="0">
            <a:noAutofit/>
          </a:bodyPr>
          <a:lstStyle/>
          <a:p>
            <a:pPr>
              <a:spcBef>
                <a:spcPts val="600"/>
              </a:spcBef>
              <a:buSzPts val="2400"/>
              <a:buFont typeface="Wingdings" panose="05000000000000000000" pitchFamily="2" charset="2"/>
              <a:buChar char="§"/>
            </a:pPr>
            <a:r>
              <a:rPr lang="es-MX" sz="1800" dirty="0"/>
              <a:t>Si el </a:t>
            </a:r>
            <a:r>
              <a:rPr lang="es-MX" sz="1800" b="1" dirty="0"/>
              <a:t>Estatus</a:t>
            </a:r>
            <a:r>
              <a:rPr lang="es-MX" sz="1800" dirty="0"/>
              <a:t> es </a:t>
            </a:r>
            <a:r>
              <a:rPr lang="es-MX" sz="1800" b="1" dirty="0"/>
              <a:t>igual</a:t>
            </a:r>
            <a:r>
              <a:rPr lang="es-MX" sz="1800" dirty="0"/>
              <a:t> a expirada o terminada (clave 2) entonces el fin de vigencia es </a:t>
            </a:r>
            <a:r>
              <a:rPr lang="es-MX" sz="1800" b="1" dirty="0"/>
              <a:t>menor</a:t>
            </a:r>
            <a:r>
              <a:rPr lang="es-MX" sz="1800" dirty="0"/>
              <a:t> o igual a la fecha de corte.</a:t>
            </a:r>
          </a:p>
          <a:p>
            <a:pPr>
              <a:spcBef>
                <a:spcPts val="600"/>
              </a:spcBef>
              <a:buSzPts val="2400"/>
              <a:buFont typeface="Wingdings" panose="05000000000000000000" pitchFamily="2" charset="2"/>
              <a:buChar char="§"/>
            </a:pPr>
            <a:endParaRPr lang="es-MX" sz="1800" dirty="0"/>
          </a:p>
          <a:p>
            <a:pPr>
              <a:spcBef>
                <a:spcPts val="600"/>
              </a:spcBef>
              <a:buSzPts val="2400"/>
              <a:buFont typeface="Wingdings" panose="05000000000000000000" pitchFamily="2" charset="2"/>
              <a:buChar char="§"/>
            </a:pPr>
            <a:r>
              <a:rPr lang="es-MX" sz="1800" dirty="0"/>
              <a:t>Si el </a:t>
            </a:r>
            <a:r>
              <a:rPr lang="es-MX" sz="1800" b="1" dirty="0"/>
              <a:t>Estatus</a:t>
            </a:r>
            <a:r>
              <a:rPr lang="es-MX" sz="1800" dirty="0"/>
              <a:t> es </a:t>
            </a:r>
            <a:r>
              <a:rPr lang="es-MX" sz="1800" b="1" dirty="0"/>
              <a:t>igual</a:t>
            </a:r>
            <a:r>
              <a:rPr lang="es-MX" sz="1800" dirty="0"/>
              <a:t> a expirada o terminada (clave 2) entonces fin de vigencia es </a:t>
            </a:r>
            <a:r>
              <a:rPr lang="es-MX" sz="1800" b="1" dirty="0"/>
              <a:t>igual</a:t>
            </a:r>
            <a:r>
              <a:rPr lang="es-MX" sz="1800" dirty="0"/>
              <a:t> a fecha baja.</a:t>
            </a:r>
          </a:p>
          <a:p>
            <a:pPr>
              <a:spcBef>
                <a:spcPts val="600"/>
              </a:spcBef>
              <a:buSzPts val="2400"/>
              <a:buFont typeface="Wingdings" panose="05000000000000000000" pitchFamily="2" charset="2"/>
              <a:buChar char="§"/>
            </a:pPr>
            <a:endParaRPr lang="es-MX" sz="1800" dirty="0"/>
          </a:p>
          <a:p>
            <a:pPr>
              <a:spcBef>
                <a:spcPts val="600"/>
              </a:spcBef>
              <a:buSzPts val="2400"/>
              <a:buFont typeface="Wingdings" panose="05000000000000000000" pitchFamily="2" charset="2"/>
              <a:buChar char="§"/>
            </a:pPr>
            <a:r>
              <a:rPr lang="es-MX" sz="1800" dirty="0"/>
              <a:t>Si el </a:t>
            </a:r>
            <a:r>
              <a:rPr lang="es-MX" sz="1800" b="1" dirty="0"/>
              <a:t>Estatus</a:t>
            </a:r>
            <a:r>
              <a:rPr lang="es-MX" sz="1800" dirty="0"/>
              <a:t> es </a:t>
            </a:r>
            <a:r>
              <a:rPr lang="es-MX" sz="1800" b="1" dirty="0"/>
              <a:t>igual</a:t>
            </a:r>
            <a:r>
              <a:rPr lang="es-MX" sz="1800" dirty="0"/>
              <a:t> a expirada o terminada (clave 2), cancelada (clave 3) o baja por muerte (clave 4) entonces la fecha baja es </a:t>
            </a:r>
            <a:r>
              <a:rPr lang="es-MX" sz="1800" b="1" dirty="0"/>
              <a:t>distinta</a:t>
            </a:r>
            <a:r>
              <a:rPr lang="es-MX" sz="1800" dirty="0"/>
              <a:t> de vacío.</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23</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98858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54450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Estatus del certificado</a:t>
            </a:r>
            <a:endParaRPr sz="4800" b="1" dirty="0">
              <a:solidFill>
                <a:schemeClr val="accent2">
                  <a:lumMod val="75000"/>
                </a:schemeClr>
              </a:solidFill>
            </a:endParaRPr>
          </a:p>
        </p:txBody>
      </p:sp>
      <p:sp>
        <p:nvSpPr>
          <p:cNvPr id="112" name="Google Shape;112;p17"/>
          <p:cNvSpPr txBox="1">
            <a:spLocks noGrp="1"/>
          </p:cNvSpPr>
          <p:nvPr>
            <p:ph type="body" idx="1"/>
          </p:nvPr>
        </p:nvSpPr>
        <p:spPr>
          <a:xfrm>
            <a:off x="817418" y="1337659"/>
            <a:ext cx="5708073" cy="3387900"/>
          </a:xfrm>
          <a:prstGeom prst="rect">
            <a:avLst/>
          </a:prstGeom>
        </p:spPr>
        <p:txBody>
          <a:bodyPr spcFirstLastPara="1" wrap="square" lIns="91425" tIns="91425" rIns="91425" bIns="91425" anchor="t" anchorCtr="0">
            <a:noAutofit/>
          </a:bodyPr>
          <a:lstStyle/>
          <a:p>
            <a:pPr>
              <a:spcBef>
                <a:spcPts val="600"/>
              </a:spcBef>
              <a:buSzPts val="2400"/>
              <a:buFont typeface="Wingdings" panose="05000000000000000000" pitchFamily="2" charset="2"/>
              <a:buChar char="§"/>
            </a:pPr>
            <a:r>
              <a:rPr lang="es-MX" sz="1800" dirty="0"/>
              <a:t>Si el </a:t>
            </a:r>
            <a:r>
              <a:rPr lang="es-MX" sz="1800" b="1" dirty="0"/>
              <a:t>Estatus</a:t>
            </a:r>
            <a:r>
              <a:rPr lang="es-MX" sz="1800" dirty="0"/>
              <a:t> es </a:t>
            </a:r>
            <a:r>
              <a:rPr lang="es-MX" sz="1800" b="1" dirty="0"/>
              <a:t>igual</a:t>
            </a:r>
            <a:r>
              <a:rPr lang="es-MX" sz="1800" dirty="0"/>
              <a:t> a vigor (clave 1) o anticipada o diferida (clave 5) entonces la fecha baja es </a:t>
            </a:r>
            <a:r>
              <a:rPr lang="es-MX" sz="1800" b="1" dirty="0"/>
              <a:t>igual</a:t>
            </a:r>
            <a:r>
              <a:rPr lang="es-MX" sz="1800" dirty="0"/>
              <a:t> a vacío.</a:t>
            </a:r>
          </a:p>
          <a:p>
            <a:pPr>
              <a:spcBef>
                <a:spcPts val="600"/>
              </a:spcBef>
              <a:buSzPts val="2400"/>
              <a:buFont typeface="Wingdings" panose="05000000000000000000" pitchFamily="2" charset="2"/>
              <a:buChar char="§"/>
            </a:pPr>
            <a:endParaRPr lang="es-MX" sz="1800" dirty="0"/>
          </a:p>
          <a:p>
            <a:pPr>
              <a:spcBef>
                <a:spcPts val="600"/>
              </a:spcBef>
              <a:buSzPts val="2400"/>
              <a:buFont typeface="Wingdings" panose="05000000000000000000" pitchFamily="2" charset="2"/>
              <a:buChar char="§"/>
            </a:pPr>
            <a:r>
              <a:rPr lang="es-MX" sz="1800" dirty="0"/>
              <a:t>Si el </a:t>
            </a:r>
            <a:r>
              <a:rPr lang="es-MX" sz="1800" b="1" dirty="0"/>
              <a:t>Estatus</a:t>
            </a:r>
            <a:r>
              <a:rPr lang="es-MX" sz="1800" dirty="0"/>
              <a:t> es </a:t>
            </a:r>
            <a:r>
              <a:rPr lang="es-MX" sz="1800" b="1" dirty="0"/>
              <a:t>igual</a:t>
            </a:r>
            <a:r>
              <a:rPr lang="es-MX" sz="1800" dirty="0"/>
              <a:t> a anticipada o diferida (clave 5) entonces la fecha alta es </a:t>
            </a:r>
            <a:r>
              <a:rPr lang="es-MX" sz="1800" b="1" dirty="0"/>
              <a:t>mayor</a:t>
            </a:r>
            <a:r>
              <a:rPr lang="es-MX" sz="1800" dirty="0"/>
              <a:t> a la fecha de corte.</a:t>
            </a:r>
          </a:p>
          <a:p>
            <a:pPr>
              <a:spcBef>
                <a:spcPts val="600"/>
              </a:spcBef>
              <a:buSzPts val="2400"/>
              <a:buFont typeface="Wingdings" panose="05000000000000000000" pitchFamily="2" charset="2"/>
              <a:buChar char="§"/>
            </a:pPr>
            <a:endParaRPr lang="es-MX" sz="1800" dirty="0"/>
          </a:p>
          <a:p>
            <a:pPr>
              <a:spcBef>
                <a:spcPts val="600"/>
              </a:spcBef>
              <a:buSzPts val="2400"/>
              <a:buFont typeface="Wingdings" panose="05000000000000000000" pitchFamily="2" charset="2"/>
              <a:buChar char="§"/>
            </a:pPr>
            <a:r>
              <a:rPr lang="es-MX" sz="1800" dirty="0"/>
              <a:t>Si el inicio de vigencia es </a:t>
            </a:r>
            <a:r>
              <a:rPr lang="es-MX" sz="1800" b="1" dirty="0"/>
              <a:t>mayor</a:t>
            </a:r>
            <a:r>
              <a:rPr lang="es-MX" sz="1800" dirty="0"/>
              <a:t> a fecha de corte entonces el </a:t>
            </a:r>
            <a:r>
              <a:rPr lang="es-MX" sz="1800" b="1" dirty="0"/>
              <a:t>estatus</a:t>
            </a:r>
            <a:r>
              <a:rPr lang="es-MX" sz="1800" dirty="0"/>
              <a:t> debe ser </a:t>
            </a:r>
            <a:r>
              <a:rPr lang="es-MX" sz="1800" b="1" dirty="0"/>
              <a:t>igual</a:t>
            </a:r>
            <a:r>
              <a:rPr lang="es-MX" sz="1800" dirty="0"/>
              <a:t> a anticipada o diferida (clave 5).</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24</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2678170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solidFill>
                  <a:schemeClr val="accent2">
                    <a:lumMod val="75000"/>
                  </a:schemeClr>
                </a:solidFill>
              </a:rPr>
              <a:t>Forma de venta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191491"/>
            <a:ext cx="5784273" cy="3534068"/>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600" dirty="0"/>
              <a:t>El valor de la variable debe estar en el catálogo de </a:t>
            </a:r>
            <a:r>
              <a:rPr lang="es-MX" sz="1600" b="1" dirty="0"/>
              <a:t>Forma de Venta</a:t>
            </a:r>
            <a:r>
              <a:rPr lang="es-MX" sz="1600" dirty="0"/>
              <a:t>.</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25</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11" name="Tabla 10">
            <a:extLst>
              <a:ext uri="{FF2B5EF4-FFF2-40B4-BE49-F238E27FC236}">
                <a16:creationId xmlns:a16="http://schemas.microsoft.com/office/drawing/2014/main" id="{946A7692-CF20-42C9-857E-18ADF42A5803}"/>
              </a:ext>
            </a:extLst>
          </p:cNvPr>
          <p:cNvGraphicFramePr>
            <a:graphicFrameLocks noGrp="1"/>
          </p:cNvGraphicFramePr>
          <p:nvPr>
            <p:extLst>
              <p:ext uri="{D42A27DB-BD31-4B8C-83A1-F6EECF244321}">
                <p14:modId xmlns:p14="http://schemas.microsoft.com/office/powerpoint/2010/main" val="901101183"/>
              </p:ext>
            </p:extLst>
          </p:nvPr>
        </p:nvGraphicFramePr>
        <p:xfrm>
          <a:off x="1655619" y="1858350"/>
          <a:ext cx="4053180" cy="2618871"/>
        </p:xfrm>
        <a:graphic>
          <a:graphicData uri="http://schemas.openxmlformats.org/drawingml/2006/table">
            <a:tbl>
              <a:tblPr>
                <a:tableStyleId>{E8B1032C-EA38-4F05-BA0D-38AFFFC7BED3}</a:tableStyleId>
              </a:tblPr>
              <a:tblGrid>
                <a:gridCol w="1165253">
                  <a:extLst>
                    <a:ext uri="{9D8B030D-6E8A-4147-A177-3AD203B41FA5}">
                      <a16:colId xmlns:a16="http://schemas.microsoft.com/office/drawing/2014/main" val="1123678291"/>
                    </a:ext>
                  </a:extLst>
                </a:gridCol>
                <a:gridCol w="2887927">
                  <a:extLst>
                    <a:ext uri="{9D8B030D-6E8A-4147-A177-3AD203B41FA5}">
                      <a16:colId xmlns:a16="http://schemas.microsoft.com/office/drawing/2014/main" val="3416913185"/>
                    </a:ext>
                  </a:extLst>
                </a:gridCol>
              </a:tblGrid>
              <a:tr h="334195">
                <a:tc>
                  <a:txBody>
                    <a:bodyPr/>
                    <a:lstStyle/>
                    <a:p>
                      <a:pPr indent="182880" algn="ctr">
                        <a:lnSpc>
                          <a:spcPts val="1080"/>
                        </a:lnSpc>
                        <a:spcBef>
                          <a:spcPts val="100"/>
                        </a:spcBef>
                        <a:spcAft>
                          <a:spcPts val="100"/>
                        </a:spcAft>
                      </a:pPr>
                      <a:r>
                        <a:rPr lang="es-ES" sz="1200" b="1" dirty="0">
                          <a:solidFill>
                            <a:schemeClr val="bg1"/>
                          </a:solidFill>
                          <a:effectLst/>
                        </a:rPr>
                        <a:t>Clave</a:t>
                      </a:r>
                      <a:endParaRPr lang="es-MX" sz="1200" dirty="0">
                        <a:solidFill>
                          <a:schemeClr val="bg1"/>
                        </a:solidFill>
                        <a:effectLst/>
                        <a:latin typeface="Arial" panose="020B0604020202020204" pitchFamily="34" charset="0"/>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indent="182880" algn="ctr">
                        <a:lnSpc>
                          <a:spcPts val="1080"/>
                        </a:lnSpc>
                        <a:spcBef>
                          <a:spcPts val="100"/>
                        </a:spcBef>
                        <a:spcAft>
                          <a:spcPts val="100"/>
                        </a:spcAft>
                      </a:pPr>
                      <a:r>
                        <a:rPr lang="es-ES" sz="1200" b="1" dirty="0">
                          <a:solidFill>
                            <a:schemeClr val="bg1"/>
                          </a:solidFill>
                          <a:effectLst/>
                        </a:rPr>
                        <a:t>Forma de Venta</a:t>
                      </a:r>
                      <a:endParaRPr lang="es-MX" sz="1200" dirty="0">
                        <a:solidFill>
                          <a:schemeClr val="bg1"/>
                        </a:solidFill>
                        <a:effectLst/>
                        <a:latin typeface="Arial" panose="020B0604020202020204" pitchFamily="34" charset="0"/>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4191090839"/>
                  </a:ext>
                </a:extLst>
              </a:tr>
              <a:tr h="153932">
                <a:tc>
                  <a:txBody>
                    <a:bodyPr/>
                    <a:lstStyle/>
                    <a:p>
                      <a:pPr indent="182880" algn="ctr">
                        <a:lnSpc>
                          <a:spcPts val="1080"/>
                        </a:lnSpc>
                        <a:spcBef>
                          <a:spcPts val="100"/>
                        </a:spcBef>
                        <a:spcAft>
                          <a:spcPts val="100"/>
                        </a:spcAft>
                      </a:pPr>
                      <a:r>
                        <a:rPr lang="es-ES" sz="1100" b="1" dirty="0">
                          <a:solidFill>
                            <a:srgbClr val="000000"/>
                          </a:solidFill>
                          <a:effectLst/>
                        </a:rPr>
                        <a:t>01</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62865" indent="182880" algn="ctr">
                        <a:lnSpc>
                          <a:spcPts val="1080"/>
                        </a:lnSpc>
                        <a:spcBef>
                          <a:spcPts val="100"/>
                        </a:spcBef>
                        <a:spcAft>
                          <a:spcPts val="100"/>
                        </a:spcAft>
                      </a:pPr>
                      <a:r>
                        <a:rPr lang="es-ES" sz="1100" dirty="0">
                          <a:solidFill>
                            <a:srgbClr val="000000"/>
                          </a:solidFill>
                          <a:effectLst/>
                        </a:rPr>
                        <a:t>Agentes Persona Física</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530781"/>
                  </a:ext>
                </a:extLst>
              </a:tr>
              <a:tr h="153932">
                <a:tc>
                  <a:txBody>
                    <a:bodyPr/>
                    <a:lstStyle/>
                    <a:p>
                      <a:pPr indent="182880" algn="ctr">
                        <a:lnSpc>
                          <a:spcPts val="1080"/>
                        </a:lnSpc>
                        <a:spcBef>
                          <a:spcPts val="100"/>
                        </a:spcBef>
                        <a:spcAft>
                          <a:spcPts val="100"/>
                        </a:spcAft>
                      </a:pPr>
                      <a:r>
                        <a:rPr lang="es-ES" sz="1100" b="1" dirty="0">
                          <a:solidFill>
                            <a:srgbClr val="000000"/>
                          </a:solidFill>
                          <a:effectLst/>
                        </a:rPr>
                        <a:t>02</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Agentes Persona Moral</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0892757"/>
                  </a:ext>
                </a:extLst>
              </a:tr>
              <a:tr h="153932">
                <a:tc>
                  <a:txBody>
                    <a:bodyPr/>
                    <a:lstStyle/>
                    <a:p>
                      <a:pPr indent="182880" algn="ctr">
                        <a:lnSpc>
                          <a:spcPts val="1080"/>
                        </a:lnSpc>
                        <a:spcBef>
                          <a:spcPts val="100"/>
                        </a:spcBef>
                        <a:spcAft>
                          <a:spcPts val="100"/>
                        </a:spcAft>
                      </a:pPr>
                      <a:r>
                        <a:rPr lang="es-ES" sz="1100" b="1" dirty="0">
                          <a:solidFill>
                            <a:srgbClr val="000000"/>
                          </a:solidFill>
                          <a:effectLst/>
                        </a:rPr>
                        <a:t>05</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Red de Sucursales Bancarias</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160668"/>
                  </a:ext>
                </a:extLst>
              </a:tr>
              <a:tr h="182288">
                <a:tc>
                  <a:txBody>
                    <a:bodyPr/>
                    <a:lstStyle/>
                    <a:p>
                      <a:pPr indent="182880" algn="ctr">
                        <a:lnSpc>
                          <a:spcPts val="1080"/>
                        </a:lnSpc>
                        <a:spcBef>
                          <a:spcPts val="100"/>
                        </a:spcBef>
                        <a:spcAft>
                          <a:spcPts val="100"/>
                        </a:spcAft>
                      </a:pPr>
                      <a:r>
                        <a:rPr lang="es-ES" sz="1100" b="1" dirty="0">
                          <a:solidFill>
                            <a:srgbClr val="000000"/>
                          </a:solidFill>
                          <a:effectLst/>
                        </a:rPr>
                        <a:t>06</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Fuerza de Venta Interna o Casa Matriz</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874995"/>
                  </a:ext>
                </a:extLst>
              </a:tr>
              <a:tr h="182288">
                <a:tc>
                  <a:txBody>
                    <a:bodyPr/>
                    <a:lstStyle/>
                    <a:p>
                      <a:pPr indent="182880" algn="ctr">
                        <a:lnSpc>
                          <a:spcPts val="1080"/>
                        </a:lnSpc>
                        <a:spcBef>
                          <a:spcPts val="100"/>
                        </a:spcBef>
                        <a:spcAft>
                          <a:spcPts val="100"/>
                        </a:spcAft>
                      </a:pPr>
                      <a:r>
                        <a:rPr lang="es-ES" sz="1100" b="1" dirty="0">
                          <a:solidFill>
                            <a:srgbClr val="000000"/>
                          </a:solidFill>
                          <a:effectLst/>
                        </a:rPr>
                        <a:t>07</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Módulos de Venta</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221087"/>
                  </a:ext>
                </a:extLst>
              </a:tr>
              <a:tr h="182288">
                <a:tc>
                  <a:txBody>
                    <a:bodyPr/>
                    <a:lstStyle/>
                    <a:p>
                      <a:pPr indent="182880" algn="ctr">
                        <a:lnSpc>
                          <a:spcPts val="1080"/>
                        </a:lnSpc>
                        <a:spcBef>
                          <a:spcPts val="100"/>
                        </a:spcBef>
                        <a:spcAft>
                          <a:spcPts val="100"/>
                        </a:spcAft>
                      </a:pPr>
                      <a:r>
                        <a:rPr lang="es-ES" sz="1100" b="1" dirty="0">
                          <a:solidFill>
                            <a:srgbClr val="000000"/>
                          </a:solidFill>
                          <a:effectLst/>
                        </a:rPr>
                        <a:t>08</a:t>
                      </a:r>
                      <a:endParaRPr lang="es-MX" sz="1100" dirty="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Telemercadeo</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6370933"/>
                  </a:ext>
                </a:extLst>
              </a:tr>
              <a:tr h="182288">
                <a:tc>
                  <a:txBody>
                    <a:bodyPr/>
                    <a:lstStyle/>
                    <a:p>
                      <a:pPr indent="182880" algn="ctr">
                        <a:lnSpc>
                          <a:spcPts val="1080"/>
                        </a:lnSpc>
                        <a:spcBef>
                          <a:spcPts val="100"/>
                        </a:spcBef>
                        <a:spcAft>
                          <a:spcPts val="100"/>
                        </a:spcAft>
                      </a:pPr>
                      <a:r>
                        <a:rPr lang="es-ES" sz="1100" b="1" dirty="0">
                          <a:solidFill>
                            <a:srgbClr val="000000"/>
                          </a:solidFill>
                          <a:effectLst/>
                        </a:rPr>
                        <a:t>10</a:t>
                      </a:r>
                      <a:endParaRPr lang="es-MX" sz="1100" dirty="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Empresas Comerciales</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8060412"/>
                  </a:ext>
                </a:extLst>
              </a:tr>
              <a:tr h="182288">
                <a:tc>
                  <a:txBody>
                    <a:bodyPr/>
                    <a:lstStyle/>
                    <a:p>
                      <a:pPr indent="182880" algn="ctr">
                        <a:lnSpc>
                          <a:spcPts val="1080"/>
                        </a:lnSpc>
                        <a:spcBef>
                          <a:spcPts val="100"/>
                        </a:spcBef>
                        <a:spcAft>
                          <a:spcPts val="100"/>
                        </a:spcAft>
                      </a:pPr>
                      <a:r>
                        <a:rPr lang="es-ES" sz="1100" b="1" dirty="0">
                          <a:solidFill>
                            <a:srgbClr val="000000"/>
                          </a:solidFill>
                          <a:effectLst/>
                        </a:rPr>
                        <a:t>11</a:t>
                      </a:r>
                      <a:endParaRPr lang="es-MX" sz="1100" dirty="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Concesionarios Automotrices</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8032339"/>
                  </a:ext>
                </a:extLst>
              </a:tr>
              <a:tr h="182288">
                <a:tc>
                  <a:txBody>
                    <a:bodyPr/>
                    <a:lstStyle/>
                    <a:p>
                      <a:pPr indent="182880" algn="ctr">
                        <a:lnSpc>
                          <a:spcPts val="1080"/>
                        </a:lnSpc>
                        <a:spcBef>
                          <a:spcPts val="100"/>
                        </a:spcBef>
                        <a:spcAft>
                          <a:spcPts val="100"/>
                        </a:spcAft>
                      </a:pPr>
                      <a:r>
                        <a:rPr lang="es-ES" sz="1100" b="1" dirty="0">
                          <a:solidFill>
                            <a:srgbClr val="000000"/>
                          </a:solidFill>
                          <a:effectLst/>
                        </a:rPr>
                        <a:t>12</a:t>
                      </a:r>
                      <a:endParaRPr lang="es-MX" sz="1100" dirty="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Internet</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8686260"/>
                  </a:ext>
                </a:extLst>
              </a:tr>
              <a:tr h="182288">
                <a:tc>
                  <a:txBody>
                    <a:bodyPr/>
                    <a:lstStyle/>
                    <a:p>
                      <a:pPr indent="182880" algn="ctr">
                        <a:lnSpc>
                          <a:spcPts val="1080"/>
                        </a:lnSpc>
                        <a:spcBef>
                          <a:spcPts val="100"/>
                        </a:spcBef>
                        <a:spcAft>
                          <a:spcPts val="100"/>
                        </a:spcAft>
                      </a:pPr>
                      <a:r>
                        <a:rPr lang="es-ES" sz="1100" b="1" dirty="0">
                          <a:solidFill>
                            <a:srgbClr val="000000"/>
                          </a:solidFill>
                          <a:effectLst/>
                        </a:rPr>
                        <a:t>13</a:t>
                      </a:r>
                      <a:endParaRPr lang="es-MX" sz="1100" dirty="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Descuento por Nómina</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5696582"/>
                  </a:ext>
                </a:extLst>
              </a:tr>
              <a:tr h="182288">
                <a:tc>
                  <a:txBody>
                    <a:bodyPr/>
                    <a:lstStyle/>
                    <a:p>
                      <a:pPr indent="182880" algn="ctr">
                        <a:lnSpc>
                          <a:spcPts val="1080"/>
                        </a:lnSpc>
                        <a:spcBef>
                          <a:spcPts val="100"/>
                        </a:spcBef>
                        <a:spcAft>
                          <a:spcPts val="100"/>
                        </a:spcAft>
                      </a:pPr>
                      <a:r>
                        <a:rPr lang="es-ES" sz="1100" b="1" dirty="0">
                          <a:solidFill>
                            <a:srgbClr val="000000"/>
                          </a:solidFill>
                          <a:effectLst/>
                        </a:rPr>
                        <a:t>14</a:t>
                      </a:r>
                      <a:endParaRPr lang="es-MX" sz="1100" dirty="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Microcréditos</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4663475"/>
                  </a:ext>
                </a:extLst>
              </a:tr>
              <a:tr h="182288">
                <a:tc>
                  <a:txBody>
                    <a:bodyPr/>
                    <a:lstStyle/>
                    <a:p>
                      <a:pPr indent="182880" algn="ctr">
                        <a:lnSpc>
                          <a:spcPts val="1080"/>
                        </a:lnSpc>
                        <a:spcBef>
                          <a:spcPts val="100"/>
                        </a:spcBef>
                        <a:spcAft>
                          <a:spcPts val="100"/>
                        </a:spcAft>
                      </a:pPr>
                      <a:r>
                        <a:rPr lang="es-ES" sz="1100" b="1" dirty="0">
                          <a:solidFill>
                            <a:srgbClr val="000000"/>
                          </a:solidFill>
                          <a:effectLst/>
                        </a:rPr>
                        <a:t>15</a:t>
                      </a:r>
                      <a:endParaRPr lang="es-MX" sz="1100" dirty="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Otros Canales de Venta Masiva</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267134"/>
                  </a:ext>
                </a:extLst>
              </a:tr>
              <a:tr h="182288">
                <a:tc>
                  <a:txBody>
                    <a:bodyPr/>
                    <a:lstStyle/>
                    <a:p>
                      <a:pPr indent="182880" algn="ctr">
                        <a:lnSpc>
                          <a:spcPts val="1080"/>
                        </a:lnSpc>
                        <a:spcBef>
                          <a:spcPts val="100"/>
                        </a:spcBef>
                        <a:spcAft>
                          <a:spcPts val="100"/>
                        </a:spcAft>
                      </a:pPr>
                      <a:r>
                        <a:rPr lang="es-ES" sz="1100" b="1" dirty="0">
                          <a:solidFill>
                            <a:srgbClr val="000000"/>
                          </a:solidFill>
                          <a:effectLst/>
                        </a:rPr>
                        <a:t>99</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ctr">
                        <a:lnSpc>
                          <a:spcPts val="1080"/>
                        </a:lnSpc>
                        <a:spcBef>
                          <a:spcPts val="100"/>
                        </a:spcBef>
                        <a:spcAft>
                          <a:spcPts val="100"/>
                        </a:spcAft>
                      </a:pPr>
                      <a:r>
                        <a:rPr lang="es-ES" sz="1100" dirty="0">
                          <a:solidFill>
                            <a:srgbClr val="000000"/>
                          </a:solidFill>
                          <a:effectLst/>
                        </a:rPr>
                        <a:t>Otra Forma de Venta</a:t>
                      </a:r>
                      <a:endParaRPr lang="es-MX" sz="1100">
                        <a:solidFill>
                          <a:srgbClr val="000000"/>
                        </a:solidFill>
                        <a:effectLst/>
                        <a:latin typeface="Arial"/>
                        <a:ea typeface="Times New Roman" panose="02020603050405020304" pitchFamily="18" charset="0"/>
                      </a:endParaRPr>
                    </a:p>
                  </a:txBody>
                  <a:tcPr marL="11799" marR="11799"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0796060"/>
                  </a:ext>
                </a:extLst>
              </a:tr>
            </a:tbl>
          </a:graphicData>
        </a:graphic>
      </p:graphicFrame>
      <p:sp>
        <p:nvSpPr>
          <p:cNvPr id="12" name="CuadroTexto 11">
            <a:extLst>
              <a:ext uri="{FF2B5EF4-FFF2-40B4-BE49-F238E27FC236}">
                <a16:creationId xmlns:a16="http://schemas.microsoft.com/office/drawing/2014/main" id="{1F84F7C3-0027-46F6-B194-9781EFE53CAF}"/>
              </a:ext>
            </a:extLst>
          </p:cNvPr>
          <p:cNvSpPr txBox="1"/>
          <p:nvPr/>
        </p:nvSpPr>
        <p:spPr>
          <a:xfrm>
            <a:off x="997527" y="4598868"/>
            <a:ext cx="5456223" cy="415498"/>
          </a:xfrm>
          <a:prstGeom prst="rect">
            <a:avLst/>
          </a:prstGeom>
          <a:noFill/>
        </p:spPr>
        <p:txBody>
          <a:bodyPr wrap="square">
            <a:spAutoFit/>
          </a:bodyPr>
          <a:lstStyle/>
          <a:p>
            <a:r>
              <a:rPr lang="es-MX" sz="1050" dirty="0"/>
              <a:t>Nota: El número de registros con forma de venta igual 99 debe ser menor o igual al 5% de la cartera.</a:t>
            </a:r>
          </a:p>
        </p:txBody>
      </p:sp>
    </p:spTree>
    <p:extLst>
      <p:ext uri="{BB962C8B-B14F-4D97-AF65-F5344CB8AC3E}">
        <p14:creationId xmlns:p14="http://schemas.microsoft.com/office/powerpoint/2010/main" val="1348097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Subtipo de seguro</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800" dirty="0"/>
              <a:t>El valor de la variable debe estar en el catálogo de </a:t>
            </a:r>
            <a:r>
              <a:rPr lang="es-MX" sz="1800" b="1" dirty="0"/>
              <a:t>Subtipo de Seguro</a:t>
            </a:r>
            <a:r>
              <a:rPr lang="es-MX" sz="1800" dirty="0"/>
              <a:t>.</a:t>
            </a:r>
          </a:p>
          <a:p>
            <a:pPr marL="76200" indent="0">
              <a:spcBef>
                <a:spcPts val="600"/>
              </a:spcBef>
              <a:buSzPts val="2400"/>
              <a:buNone/>
            </a:pPr>
            <a:endParaRPr lang="es-MX" sz="18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26</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2" name="Tabla 1">
            <a:extLst>
              <a:ext uri="{FF2B5EF4-FFF2-40B4-BE49-F238E27FC236}">
                <a16:creationId xmlns:a16="http://schemas.microsoft.com/office/drawing/2014/main" id="{A6B11D22-E7E7-489C-8C2C-94FB0FF27DB0}"/>
              </a:ext>
            </a:extLst>
          </p:cNvPr>
          <p:cNvGraphicFramePr>
            <a:graphicFrameLocks noGrp="1"/>
          </p:cNvGraphicFramePr>
          <p:nvPr>
            <p:extLst>
              <p:ext uri="{D42A27DB-BD31-4B8C-83A1-F6EECF244321}">
                <p14:modId xmlns:p14="http://schemas.microsoft.com/office/powerpoint/2010/main" val="926899534"/>
              </p:ext>
            </p:extLst>
          </p:nvPr>
        </p:nvGraphicFramePr>
        <p:xfrm>
          <a:off x="1641763" y="2391207"/>
          <a:ext cx="4336473" cy="1612753"/>
        </p:xfrm>
        <a:graphic>
          <a:graphicData uri="http://schemas.openxmlformats.org/drawingml/2006/table">
            <a:tbl>
              <a:tblPr>
                <a:tableStyleId>{E8B1032C-EA38-4F05-BA0D-38AFFFC7BED3}</a:tableStyleId>
              </a:tblPr>
              <a:tblGrid>
                <a:gridCol w="972069">
                  <a:extLst>
                    <a:ext uri="{9D8B030D-6E8A-4147-A177-3AD203B41FA5}">
                      <a16:colId xmlns:a16="http://schemas.microsoft.com/office/drawing/2014/main" val="2083687170"/>
                    </a:ext>
                  </a:extLst>
                </a:gridCol>
                <a:gridCol w="3364404">
                  <a:extLst>
                    <a:ext uri="{9D8B030D-6E8A-4147-A177-3AD203B41FA5}">
                      <a16:colId xmlns:a16="http://schemas.microsoft.com/office/drawing/2014/main" val="2000152598"/>
                    </a:ext>
                  </a:extLst>
                </a:gridCol>
              </a:tblGrid>
              <a:tr h="366252">
                <a:tc>
                  <a:txBody>
                    <a:bodyPr/>
                    <a:lstStyle/>
                    <a:p>
                      <a:pPr indent="182880" algn="ctr">
                        <a:lnSpc>
                          <a:spcPts val="1080"/>
                        </a:lnSpc>
                        <a:spcBef>
                          <a:spcPts val="100"/>
                        </a:spcBef>
                        <a:spcAft>
                          <a:spcPts val="100"/>
                        </a:spcAft>
                      </a:pPr>
                      <a:r>
                        <a:rPr lang="es-ES" sz="1400" b="1" dirty="0">
                          <a:solidFill>
                            <a:schemeClr val="bg1"/>
                          </a:solidFill>
                          <a:effectLst/>
                          <a:latin typeface="Soberana Sans" panose="02000000000000000000" pitchFamily="50" charset="0"/>
                          <a:ea typeface="Times New Roman" panose="02020603050405020304" pitchFamily="18" charset="0"/>
                        </a:rPr>
                        <a:t>Clave</a:t>
                      </a:r>
                      <a:endParaRPr lang="es-MX" sz="1400" dirty="0">
                        <a:solidFill>
                          <a:schemeClr val="bg1"/>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marL="0" indent="0" algn="ctr">
                        <a:lnSpc>
                          <a:spcPts val="1080"/>
                        </a:lnSpc>
                        <a:spcBef>
                          <a:spcPts val="100"/>
                        </a:spcBef>
                        <a:spcAft>
                          <a:spcPts val="100"/>
                        </a:spcAft>
                        <a:tabLst/>
                      </a:pPr>
                      <a:r>
                        <a:rPr lang="es-ES" sz="1400" b="1" dirty="0">
                          <a:solidFill>
                            <a:schemeClr val="bg1"/>
                          </a:solidFill>
                          <a:effectLst/>
                          <a:latin typeface="Soberana Sans" panose="02000000000000000000" pitchFamily="50" charset="0"/>
                          <a:ea typeface="Times New Roman" panose="02020603050405020304" pitchFamily="18" charset="0"/>
                        </a:rPr>
                        <a:t>Subtipo de Seguro</a:t>
                      </a:r>
                      <a:endParaRPr lang="es-MX" sz="1400" dirty="0">
                        <a:solidFill>
                          <a:schemeClr val="bg1"/>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248350115"/>
                  </a:ext>
                </a:extLst>
              </a:tr>
              <a:tr h="333623">
                <a:tc>
                  <a:txBody>
                    <a:bodyPr/>
                    <a:lstStyle/>
                    <a:p>
                      <a:pPr indent="182880" algn="ctr">
                        <a:lnSpc>
                          <a:spcPts val="1080"/>
                        </a:lnSpc>
                        <a:spcBef>
                          <a:spcPts val="100"/>
                        </a:spcBef>
                        <a:spcAft>
                          <a:spcPts val="100"/>
                        </a:spcAft>
                      </a:pPr>
                      <a:r>
                        <a:rPr lang="es-ES" sz="1400" dirty="0">
                          <a:solidFill>
                            <a:srgbClr val="000000"/>
                          </a:solidFill>
                          <a:effectLst/>
                          <a:latin typeface="Soberana Sans" panose="02000000000000000000" pitchFamily="50" charset="0"/>
                          <a:ea typeface="Times New Roman" panose="02020603050405020304" pitchFamily="18" charset="0"/>
                        </a:rPr>
                        <a:t>1</a:t>
                      </a:r>
                      <a:endParaRPr lang="es-MX" sz="14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080"/>
                        </a:lnSpc>
                        <a:spcBef>
                          <a:spcPts val="100"/>
                        </a:spcBef>
                        <a:spcAft>
                          <a:spcPts val="100"/>
                        </a:spcAft>
                      </a:pPr>
                      <a:r>
                        <a:rPr lang="es-ES" sz="1400" dirty="0" err="1">
                          <a:solidFill>
                            <a:srgbClr val="000000"/>
                          </a:solidFill>
                          <a:effectLst/>
                          <a:latin typeface="Soberana Sans" panose="02000000000000000000" pitchFamily="50" charset="0"/>
                          <a:ea typeface="Times New Roman" panose="02020603050405020304" pitchFamily="18" charset="0"/>
                        </a:rPr>
                        <a:t>Microseguro</a:t>
                      </a:r>
                      <a:endParaRPr lang="es-MX" sz="14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95678"/>
                  </a:ext>
                </a:extLst>
              </a:tr>
              <a:tr h="333623">
                <a:tc>
                  <a:txBody>
                    <a:bodyPr/>
                    <a:lstStyle/>
                    <a:p>
                      <a:pPr indent="182880" algn="ctr">
                        <a:lnSpc>
                          <a:spcPts val="1080"/>
                        </a:lnSpc>
                        <a:spcBef>
                          <a:spcPts val="100"/>
                        </a:spcBef>
                        <a:spcAft>
                          <a:spcPts val="100"/>
                        </a:spcAft>
                      </a:pPr>
                      <a:r>
                        <a:rPr lang="es-ES" sz="1400">
                          <a:solidFill>
                            <a:srgbClr val="000000"/>
                          </a:solidFill>
                          <a:effectLst/>
                          <a:latin typeface="Soberana Sans" panose="02000000000000000000" pitchFamily="50" charset="0"/>
                          <a:ea typeface="Times New Roman" panose="02020603050405020304" pitchFamily="18" charset="0"/>
                        </a:rPr>
                        <a:t>3</a:t>
                      </a:r>
                      <a:endParaRPr lang="es-MX" sz="140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080"/>
                        </a:lnSpc>
                        <a:spcBef>
                          <a:spcPts val="100"/>
                        </a:spcBef>
                        <a:spcAft>
                          <a:spcPts val="100"/>
                        </a:spcAft>
                      </a:pPr>
                      <a:r>
                        <a:rPr lang="es-ES" sz="1400" dirty="0">
                          <a:solidFill>
                            <a:srgbClr val="000000"/>
                          </a:solidFill>
                          <a:effectLst/>
                          <a:latin typeface="Soberana Sans" panose="02000000000000000000" pitchFamily="50" charset="0"/>
                          <a:ea typeface="Times New Roman" panose="02020603050405020304" pitchFamily="18" charset="0"/>
                        </a:rPr>
                        <a:t>Producto Básico estandarizado</a:t>
                      </a:r>
                      <a:endParaRPr lang="es-MX" sz="14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3656916"/>
                  </a:ext>
                </a:extLst>
              </a:tr>
              <a:tr h="333623">
                <a:tc>
                  <a:txBody>
                    <a:bodyPr/>
                    <a:lstStyle/>
                    <a:p>
                      <a:pPr indent="182880" algn="ctr">
                        <a:lnSpc>
                          <a:spcPts val="1080"/>
                        </a:lnSpc>
                        <a:spcBef>
                          <a:spcPts val="100"/>
                        </a:spcBef>
                        <a:spcAft>
                          <a:spcPts val="100"/>
                        </a:spcAft>
                      </a:pPr>
                      <a:r>
                        <a:rPr lang="es-ES" sz="1400">
                          <a:solidFill>
                            <a:srgbClr val="000000"/>
                          </a:solidFill>
                          <a:effectLst/>
                          <a:latin typeface="Soberana Sans" panose="02000000000000000000" pitchFamily="50" charset="0"/>
                          <a:ea typeface="Times New Roman" panose="02020603050405020304" pitchFamily="18" charset="0"/>
                        </a:rPr>
                        <a:t>4</a:t>
                      </a:r>
                      <a:endParaRPr lang="es-MX" sz="140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080"/>
                        </a:lnSpc>
                        <a:spcBef>
                          <a:spcPts val="100"/>
                        </a:spcBef>
                        <a:spcAft>
                          <a:spcPts val="100"/>
                        </a:spcAft>
                      </a:pPr>
                      <a:r>
                        <a:rPr lang="es-ES" sz="1400" dirty="0">
                          <a:solidFill>
                            <a:srgbClr val="000000"/>
                          </a:solidFill>
                          <a:effectLst/>
                          <a:latin typeface="Soberana Sans" panose="02000000000000000000" pitchFamily="50" charset="0"/>
                          <a:ea typeface="Times New Roman" panose="02020603050405020304" pitchFamily="18" charset="0"/>
                        </a:rPr>
                        <a:t>Otro</a:t>
                      </a:r>
                      <a:endParaRPr lang="es-MX" sz="14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8386525"/>
                  </a:ext>
                </a:extLst>
              </a:tr>
              <a:tr h="245632">
                <a:tc>
                  <a:txBody>
                    <a:bodyPr/>
                    <a:lstStyle/>
                    <a:p>
                      <a:pPr indent="182880" algn="ctr">
                        <a:lnSpc>
                          <a:spcPts val="1080"/>
                        </a:lnSpc>
                        <a:spcBef>
                          <a:spcPts val="100"/>
                        </a:spcBef>
                        <a:spcAft>
                          <a:spcPts val="100"/>
                        </a:spcAft>
                      </a:pPr>
                      <a:r>
                        <a:rPr lang="es-ES" sz="1400">
                          <a:solidFill>
                            <a:srgbClr val="000000"/>
                          </a:solidFill>
                          <a:effectLst/>
                          <a:latin typeface="Soberana Sans" panose="02000000000000000000" pitchFamily="50" charset="0"/>
                          <a:ea typeface="Times New Roman" panose="02020603050405020304" pitchFamily="18" charset="0"/>
                        </a:rPr>
                        <a:t>5</a:t>
                      </a:r>
                      <a:endParaRPr lang="es-MX" sz="140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080"/>
                        </a:lnSpc>
                        <a:spcBef>
                          <a:spcPts val="100"/>
                        </a:spcBef>
                        <a:spcAft>
                          <a:spcPts val="100"/>
                        </a:spcAft>
                      </a:pPr>
                      <a:r>
                        <a:rPr lang="es-ES" sz="1400" dirty="0">
                          <a:solidFill>
                            <a:srgbClr val="000000"/>
                          </a:solidFill>
                          <a:effectLst/>
                          <a:latin typeface="Soberana Sans" panose="02000000000000000000" pitchFamily="50" charset="0"/>
                          <a:ea typeface="Times New Roman" panose="02020603050405020304" pitchFamily="18" charset="0"/>
                        </a:rPr>
                        <a:t>Indemnizatorio</a:t>
                      </a:r>
                      <a:endParaRPr lang="es-MX" sz="14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480284"/>
                  </a:ext>
                </a:extLst>
              </a:tr>
            </a:tbl>
          </a:graphicData>
        </a:graphic>
      </p:graphicFrame>
    </p:spTree>
    <p:extLst>
      <p:ext uri="{BB962C8B-B14F-4D97-AF65-F5344CB8AC3E}">
        <p14:creationId xmlns:p14="http://schemas.microsoft.com/office/powerpoint/2010/main" val="3555891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Tipo de dividendo</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buNone/>
            </a:pPr>
            <a:r>
              <a:rPr lang="es-MX" sz="1800" dirty="0"/>
              <a:t>El valor de la variable debe estar en el catálogo de Tipo de dividendo.</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27</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2" name="Tabla 1">
            <a:extLst>
              <a:ext uri="{FF2B5EF4-FFF2-40B4-BE49-F238E27FC236}">
                <a16:creationId xmlns:a16="http://schemas.microsoft.com/office/drawing/2014/main" id="{A6B11D22-E7E7-489C-8C2C-94FB0FF27DB0}"/>
              </a:ext>
            </a:extLst>
          </p:cNvPr>
          <p:cNvGraphicFramePr>
            <a:graphicFrameLocks noGrp="1"/>
          </p:cNvGraphicFramePr>
          <p:nvPr>
            <p:extLst>
              <p:ext uri="{D42A27DB-BD31-4B8C-83A1-F6EECF244321}">
                <p14:modId xmlns:p14="http://schemas.microsoft.com/office/powerpoint/2010/main" val="685418578"/>
              </p:ext>
            </p:extLst>
          </p:nvPr>
        </p:nvGraphicFramePr>
        <p:xfrm>
          <a:off x="1589376" y="2356572"/>
          <a:ext cx="4236459" cy="1287174"/>
        </p:xfrm>
        <a:graphic>
          <a:graphicData uri="http://schemas.openxmlformats.org/drawingml/2006/table">
            <a:tbl>
              <a:tblPr>
                <a:tableStyleId>{E8B1032C-EA38-4F05-BA0D-38AFFFC7BED3}</a:tableStyleId>
              </a:tblPr>
              <a:tblGrid>
                <a:gridCol w="1056375">
                  <a:extLst>
                    <a:ext uri="{9D8B030D-6E8A-4147-A177-3AD203B41FA5}">
                      <a16:colId xmlns:a16="http://schemas.microsoft.com/office/drawing/2014/main" val="2083687170"/>
                    </a:ext>
                  </a:extLst>
                </a:gridCol>
                <a:gridCol w="3180084">
                  <a:extLst>
                    <a:ext uri="{9D8B030D-6E8A-4147-A177-3AD203B41FA5}">
                      <a16:colId xmlns:a16="http://schemas.microsoft.com/office/drawing/2014/main" val="2000152598"/>
                    </a:ext>
                  </a:extLst>
                </a:gridCol>
              </a:tblGrid>
              <a:tr h="328117">
                <a:tc>
                  <a:txBody>
                    <a:bodyPr/>
                    <a:lstStyle/>
                    <a:p>
                      <a:pPr marL="33020" indent="182880" algn="l">
                        <a:lnSpc>
                          <a:spcPts val="1150"/>
                        </a:lnSpc>
                        <a:spcAft>
                          <a:spcPts val="505"/>
                        </a:spcAft>
                      </a:pPr>
                      <a:r>
                        <a:rPr lang="es-ES" sz="1400" b="1" dirty="0">
                          <a:solidFill>
                            <a:schemeClr val="bg1"/>
                          </a:solidFill>
                          <a:effectLst/>
                          <a:latin typeface="Soberana Sans" panose="02000000000000000000" pitchFamily="50" charset="0"/>
                          <a:ea typeface="Times New Roman" panose="02020603050405020304" pitchFamily="18" charset="0"/>
                        </a:rPr>
                        <a:t>Clave</a:t>
                      </a:r>
                      <a:endParaRPr lang="es-MX" sz="1400" dirty="0">
                        <a:solidFill>
                          <a:schemeClr val="bg1"/>
                        </a:solidFill>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marL="33020" indent="182880" algn="l">
                        <a:lnSpc>
                          <a:spcPts val="1150"/>
                        </a:lnSpc>
                        <a:spcAft>
                          <a:spcPts val="505"/>
                        </a:spcAft>
                      </a:pPr>
                      <a:r>
                        <a:rPr lang="es-ES" sz="1400" b="1" dirty="0">
                          <a:solidFill>
                            <a:schemeClr val="bg1"/>
                          </a:solidFill>
                          <a:effectLst/>
                          <a:latin typeface="Soberana Sans" panose="02000000000000000000" pitchFamily="50" charset="0"/>
                          <a:ea typeface="Times New Roman" panose="02020603050405020304" pitchFamily="18" charset="0"/>
                        </a:rPr>
                        <a:t>Tipo de dividendo</a:t>
                      </a:r>
                      <a:endParaRPr lang="es-MX" sz="1400" dirty="0">
                        <a:solidFill>
                          <a:schemeClr val="bg1"/>
                        </a:solidFill>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248350115"/>
                  </a:ext>
                </a:extLst>
              </a:tr>
              <a:tr h="298886">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1</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Experiencia Siniestralidad Propia</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95678"/>
                  </a:ext>
                </a:extLst>
              </a:tr>
              <a:tr h="220057">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2</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Experiencia Siniestralidad Global</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480284"/>
                  </a:ext>
                </a:extLst>
              </a:tr>
              <a:tr h="220057">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3</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3020" indent="182880" algn="l">
                        <a:lnSpc>
                          <a:spcPts val="1150"/>
                        </a:lnSpc>
                        <a:spcAft>
                          <a:spcPts val="505"/>
                        </a:spcAft>
                      </a:pPr>
                      <a:r>
                        <a:rPr lang="es-ES" sz="1400" dirty="0">
                          <a:solidFill>
                            <a:srgbClr val="000000"/>
                          </a:solidFill>
                          <a:effectLst/>
                          <a:latin typeface="Soberana Sans" panose="02000000000000000000" pitchFamily="50" charset="0"/>
                          <a:ea typeface="Times New Roman" panose="02020603050405020304" pitchFamily="18" charset="0"/>
                        </a:rPr>
                        <a:t>Sin dividendo</a:t>
                      </a:r>
                      <a:endParaRPr lang="es-MX" sz="1400" dirty="0">
                        <a:solidFill>
                          <a:srgbClr val="000000"/>
                        </a:solidFill>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2126180"/>
                  </a:ext>
                </a:extLst>
              </a:tr>
              <a:tr h="220057">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4</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3020" indent="182880" algn="l">
                        <a:lnSpc>
                          <a:spcPts val="1150"/>
                        </a:lnSpc>
                        <a:spcAft>
                          <a:spcPts val="505"/>
                        </a:spcAft>
                      </a:pPr>
                      <a:r>
                        <a:rPr lang="es-ES" sz="1400" dirty="0">
                          <a:solidFill>
                            <a:srgbClr val="000000"/>
                          </a:solidFill>
                          <a:effectLst/>
                          <a:latin typeface="Soberana Sans" panose="02000000000000000000" pitchFamily="50" charset="0"/>
                          <a:ea typeface="Times New Roman" panose="02020603050405020304" pitchFamily="18" charset="0"/>
                        </a:rPr>
                        <a:t>Experiencia Tasa Financiera</a:t>
                      </a:r>
                      <a:endParaRPr lang="es-MX" sz="1400" dirty="0">
                        <a:solidFill>
                          <a:srgbClr val="000000"/>
                        </a:solidFill>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5654593"/>
                  </a:ext>
                </a:extLst>
              </a:tr>
            </a:tbl>
          </a:graphicData>
        </a:graphic>
      </p:graphicFrame>
    </p:spTree>
    <p:extLst>
      <p:ext uri="{BB962C8B-B14F-4D97-AF65-F5344CB8AC3E}">
        <p14:creationId xmlns:p14="http://schemas.microsoft.com/office/powerpoint/2010/main" val="2548019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6" y="227271"/>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Año póliza</a:t>
            </a:r>
            <a:endParaRPr sz="4800" b="1" dirty="0">
              <a:solidFill>
                <a:schemeClr val="accent2">
                  <a:lumMod val="75000"/>
                </a:schemeClr>
              </a:solidFill>
            </a:endParaRPr>
          </a:p>
        </p:txBody>
      </p:sp>
      <p:sp>
        <p:nvSpPr>
          <p:cNvPr id="112" name="Google Shape;112;p17"/>
          <p:cNvSpPr txBox="1">
            <a:spLocks noGrp="1"/>
          </p:cNvSpPr>
          <p:nvPr>
            <p:ph type="body" idx="1"/>
          </p:nvPr>
        </p:nvSpPr>
        <p:spPr>
          <a:xfrm>
            <a:off x="845126" y="1337659"/>
            <a:ext cx="5543147" cy="3387900"/>
          </a:xfrm>
          <a:prstGeom prst="rect">
            <a:avLst/>
          </a:prstGeom>
        </p:spPr>
        <p:txBody>
          <a:bodyPr spcFirstLastPara="1" wrap="square" lIns="91425" tIns="91425" rIns="91425" bIns="91425" anchor="t" anchorCtr="0">
            <a:noAutofit/>
          </a:bodyPr>
          <a:lstStyle/>
          <a:p>
            <a:pPr marL="0" lvl="0" indent="0" algn="just">
              <a:buNone/>
            </a:pPr>
            <a:r>
              <a:rPr lang="es-MX" sz="1600" dirty="0">
                <a:sym typeface="Arial"/>
              </a:rPr>
              <a:t>Se identificará cada registro con el número de años de antigüedad de la póliza considerando las renovaciones de la póliza. En caso de que la póliza a la fecha de reporte, se encuentre antes de cumplir su primer año póliza, deberá ser considerada con antigüedad igual a 1. Si se trata de una póliza diferida, se reportará 1 en este campo. </a:t>
            </a:r>
            <a:endParaRPr lang="es-ES"/>
          </a:p>
          <a:p>
            <a:pPr marL="285750" lvl="0" indent="-285750">
              <a:buFont typeface="Wingdings" panose="05000000000000000000" pitchFamily="2" charset="2"/>
              <a:buChar char="§"/>
            </a:pPr>
            <a:endParaRPr lang="es-MX" sz="1600" dirty="0">
              <a:sym typeface="Arial"/>
            </a:endParaRPr>
          </a:p>
          <a:p>
            <a:pPr marL="285750" lvl="0" indent="-285750">
              <a:buFont typeface="Wingdings" panose="05000000000000000000" pitchFamily="2" charset="2"/>
              <a:buChar char="§"/>
            </a:pPr>
            <a:r>
              <a:rPr lang="es-MX" sz="1600" dirty="0">
                <a:sym typeface="Arial"/>
              </a:rPr>
              <a:t>El </a:t>
            </a:r>
            <a:r>
              <a:rPr lang="es-MX" sz="1600" b="1" dirty="0">
                <a:sym typeface="Arial"/>
              </a:rPr>
              <a:t>año póliza </a:t>
            </a:r>
            <a:r>
              <a:rPr lang="es-MX" sz="1600" dirty="0">
                <a:sym typeface="Arial"/>
              </a:rPr>
              <a:t>debe ser </a:t>
            </a:r>
            <a:r>
              <a:rPr lang="es-MX" sz="1600" b="1" dirty="0">
                <a:sym typeface="Arial"/>
              </a:rPr>
              <a:t>mayor</a:t>
            </a:r>
            <a:r>
              <a:rPr lang="es-MX" sz="1600" dirty="0">
                <a:sym typeface="Arial"/>
              </a:rPr>
              <a:t> o </a:t>
            </a:r>
            <a:r>
              <a:rPr lang="es-MX" sz="1600" b="1" dirty="0">
                <a:sym typeface="Arial"/>
              </a:rPr>
              <a:t>igual</a:t>
            </a:r>
            <a:r>
              <a:rPr lang="es-MX" sz="1600" dirty="0">
                <a:sym typeface="Arial"/>
              </a:rPr>
              <a:t> a 1.</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28</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Ocupación</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a:spcBef>
                <a:spcPts val="600"/>
              </a:spcBef>
              <a:buSzPts val="2400"/>
              <a:buFont typeface="Wingdings" panose="05000000000000000000" pitchFamily="2" charset="2"/>
              <a:buChar char="§"/>
            </a:pPr>
            <a:r>
              <a:rPr lang="es-MX" sz="1800" dirty="0"/>
              <a:t>El valor de la variable debe estar en el catálogo de Ocupación.</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29</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 </a:t>
            </a:r>
          </a:p>
          <a:p>
            <a:endParaRPr lang="es-MX" sz="1400" b="1" dirty="0">
              <a:solidFill>
                <a:srgbClr val="003E7A"/>
              </a:solidFill>
            </a:endParaRPr>
          </a:p>
          <a:p>
            <a:r>
              <a:rPr lang="es-MX" sz="1400" b="1" dirty="0">
                <a:solidFill>
                  <a:srgbClr val="003E7A"/>
                </a:solidFill>
              </a:rPr>
              <a:t>AP Individual</a:t>
            </a:r>
          </a:p>
        </p:txBody>
      </p:sp>
      <p:sp>
        <p:nvSpPr>
          <p:cNvPr id="11" name="CuadroTexto 10">
            <a:extLst>
              <a:ext uri="{FF2B5EF4-FFF2-40B4-BE49-F238E27FC236}">
                <a16:creationId xmlns:a16="http://schemas.microsoft.com/office/drawing/2014/main" id="{61257941-6BF6-4DD2-B611-67D3F614D5BA}"/>
              </a:ext>
            </a:extLst>
          </p:cNvPr>
          <p:cNvSpPr txBox="1"/>
          <p:nvPr/>
        </p:nvSpPr>
        <p:spPr>
          <a:xfrm>
            <a:off x="997527" y="4598868"/>
            <a:ext cx="5063837" cy="415498"/>
          </a:xfrm>
          <a:prstGeom prst="rect">
            <a:avLst/>
          </a:prstGeom>
          <a:noFill/>
        </p:spPr>
        <p:txBody>
          <a:bodyPr wrap="square">
            <a:spAutoFit/>
          </a:bodyPr>
          <a:lstStyle/>
          <a:p>
            <a:r>
              <a:rPr lang="es-MX" sz="1050" dirty="0"/>
              <a:t>Nota: El número de registros con ocupación igual 999 debe ser menor o igual al 5% de la cartera.</a:t>
            </a:r>
          </a:p>
        </p:txBody>
      </p:sp>
      <p:graphicFrame>
        <p:nvGraphicFramePr>
          <p:cNvPr id="12" name="Tabla 11">
            <a:extLst>
              <a:ext uri="{FF2B5EF4-FFF2-40B4-BE49-F238E27FC236}">
                <a16:creationId xmlns:a16="http://schemas.microsoft.com/office/drawing/2014/main" id="{FBC6A8CC-93B8-4D42-B772-4C5BCB957A42}"/>
              </a:ext>
            </a:extLst>
          </p:cNvPr>
          <p:cNvGraphicFramePr>
            <a:graphicFrameLocks noGrp="1"/>
          </p:cNvGraphicFramePr>
          <p:nvPr>
            <p:extLst>
              <p:ext uri="{D42A27DB-BD31-4B8C-83A1-F6EECF244321}">
                <p14:modId xmlns:p14="http://schemas.microsoft.com/office/powerpoint/2010/main" val="1985150067"/>
              </p:ext>
            </p:extLst>
          </p:nvPr>
        </p:nvGraphicFramePr>
        <p:xfrm>
          <a:off x="1371600" y="2355273"/>
          <a:ext cx="4509654" cy="1536815"/>
        </p:xfrm>
        <a:graphic>
          <a:graphicData uri="http://schemas.openxmlformats.org/drawingml/2006/table">
            <a:tbl>
              <a:tblPr>
                <a:tableStyleId>{E8B1032C-EA38-4F05-BA0D-38AFFFC7BED3}</a:tableStyleId>
              </a:tblPr>
              <a:tblGrid>
                <a:gridCol w="1296485">
                  <a:extLst>
                    <a:ext uri="{9D8B030D-6E8A-4147-A177-3AD203B41FA5}">
                      <a16:colId xmlns:a16="http://schemas.microsoft.com/office/drawing/2014/main" val="1123678291"/>
                    </a:ext>
                  </a:extLst>
                </a:gridCol>
                <a:gridCol w="3213169">
                  <a:extLst>
                    <a:ext uri="{9D8B030D-6E8A-4147-A177-3AD203B41FA5}">
                      <a16:colId xmlns:a16="http://schemas.microsoft.com/office/drawing/2014/main" val="3416913185"/>
                    </a:ext>
                  </a:extLst>
                </a:gridCol>
              </a:tblGrid>
              <a:tr h="232007">
                <a:tc>
                  <a:txBody>
                    <a:bodyPr/>
                    <a:lstStyle/>
                    <a:p>
                      <a:pPr indent="182880" algn="ctr">
                        <a:lnSpc>
                          <a:spcPts val="1240"/>
                        </a:lnSpc>
                        <a:spcAft>
                          <a:spcPts val="505"/>
                        </a:spcAft>
                      </a:pPr>
                      <a:r>
                        <a:rPr lang="es-ES" sz="950" b="1" dirty="0">
                          <a:solidFill>
                            <a:schemeClr val="bg1"/>
                          </a:solidFill>
                          <a:effectLst/>
                          <a:latin typeface="Soberana Sans" panose="02000000000000000000" pitchFamily="50" charset="0"/>
                          <a:ea typeface="Times New Roman" panose="02020603050405020304" pitchFamily="18" charset="0"/>
                        </a:rPr>
                        <a:t>Clave</a:t>
                      </a:r>
                      <a:endParaRPr lang="es-MX" sz="900" dirty="0">
                        <a:solidFill>
                          <a:schemeClr val="bg1"/>
                        </a:solidFill>
                        <a:effectLst/>
                        <a:latin typeface="Arial" panose="020B0604020202020204" pitchFamily="34" charset="0"/>
                        <a:ea typeface="Times New Roman" panose="02020603050405020304" pitchFamily="18" charset="0"/>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indent="182880" algn="ctr">
                        <a:lnSpc>
                          <a:spcPts val="1240"/>
                        </a:lnSpc>
                        <a:spcAft>
                          <a:spcPts val="505"/>
                        </a:spcAft>
                      </a:pPr>
                      <a:r>
                        <a:rPr lang="es-ES" sz="950" b="1" dirty="0">
                          <a:solidFill>
                            <a:schemeClr val="bg1"/>
                          </a:solidFill>
                          <a:effectLst/>
                          <a:latin typeface="Soberana Sans" panose="02000000000000000000" pitchFamily="50" charset="0"/>
                          <a:ea typeface="Times New Roman" panose="02020603050405020304" pitchFamily="18" charset="0"/>
                        </a:rPr>
                        <a:t>Ocupación</a:t>
                      </a:r>
                      <a:endParaRPr lang="es-MX" sz="900" dirty="0">
                        <a:solidFill>
                          <a:schemeClr val="bg1"/>
                        </a:solidFill>
                        <a:effectLst/>
                        <a:latin typeface="Arial" panose="020B0604020202020204" pitchFamily="34" charset="0"/>
                        <a:ea typeface="Times New Roman" panose="02020603050405020304" pitchFamily="18" charset="0"/>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4191090839"/>
                  </a:ext>
                </a:extLst>
              </a:tr>
              <a:tr h="211338">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001</a:t>
                      </a:r>
                      <a:endParaRPr lang="es-MX" sz="900" b="0" i="0" u="none" strike="noStrike" cap="none" dirty="0">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Abarrotero</a:t>
                      </a:r>
                      <a:endParaRPr lang="es-MX" sz="900" b="0" i="0" u="none" strike="noStrike" cap="none" dirty="0">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530781"/>
                  </a:ext>
                </a:extLst>
              </a:tr>
              <a:tr h="155599">
                <a:tc>
                  <a:txBody>
                    <a:bodyPr/>
                    <a:lstStyle/>
                    <a:p>
                      <a:pPr marR="0" algn="ctr" rtl="0">
                        <a:lnSpc>
                          <a:spcPct val="100000"/>
                        </a:lnSpc>
                        <a:spcBef>
                          <a:spcPts val="0"/>
                        </a:spcBef>
                        <a:spcAft>
                          <a:spcPts val="0"/>
                        </a:spcAft>
                        <a:buClr>
                          <a:srgbClr val="000000"/>
                        </a:buClr>
                        <a:buFont typeface="Arial"/>
                      </a:pPr>
                      <a:r>
                        <a:rPr lang="es-ES" sz="900" b="0" i="0" u="none" strike="noStrike" cap="none">
                          <a:solidFill>
                            <a:srgbClr val="000000"/>
                          </a:solidFill>
                          <a:effectLst/>
                          <a:latin typeface="+mn-lt"/>
                          <a:ea typeface="+mn-ea"/>
                          <a:cs typeface="+mn-cs"/>
                          <a:sym typeface="Arial"/>
                        </a:rPr>
                        <a:t>002</a:t>
                      </a:r>
                      <a:endParaRPr lang="es-MX" sz="900" b="0" i="0" u="none" strike="noStrike" cap="none">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Abogado</a:t>
                      </a:r>
                      <a:endParaRPr lang="es-MX" sz="900" b="0" i="0" u="none" strike="noStrike" cap="none" dirty="0">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0892757"/>
                  </a:ext>
                </a:extLst>
              </a:tr>
              <a:tr h="134735">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003</a:t>
                      </a:r>
                      <a:endParaRPr lang="es-MX" sz="900" b="0" i="0" u="none" strike="noStrike" cap="none" dirty="0">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Actuario</a:t>
                      </a:r>
                      <a:endParaRPr lang="es-MX" sz="900" b="0" i="0" u="none" strike="noStrike" cap="none" dirty="0">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160668"/>
                  </a:ext>
                </a:extLst>
              </a:tr>
              <a:tr h="155599">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004</a:t>
                      </a:r>
                      <a:endParaRPr lang="es-MX" sz="900" b="0" i="0" u="none" strike="noStrike" cap="none" dirty="0">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Agente de compras</a:t>
                      </a:r>
                      <a:endParaRPr lang="es-MX" sz="900" b="0" i="0" u="none" strike="noStrike" cap="none" dirty="0">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874995"/>
                  </a:ext>
                </a:extLst>
              </a:tr>
              <a:tr h="155599">
                <a:tc>
                  <a:txBody>
                    <a:bodyPr/>
                    <a:lstStyle/>
                    <a:p>
                      <a:pPr marR="0" algn="ctr" rtl="0">
                        <a:lnSpc>
                          <a:spcPct val="100000"/>
                        </a:lnSpc>
                        <a:spcBef>
                          <a:spcPts val="0"/>
                        </a:spcBef>
                        <a:spcAft>
                          <a:spcPts val="0"/>
                        </a:spcAft>
                        <a:buClr>
                          <a:srgbClr val="000000"/>
                        </a:buClr>
                        <a:buFont typeface="Arial"/>
                      </a:pPr>
                      <a:r>
                        <a:rPr lang="es-ES" sz="900" b="0" i="0" u="none" strike="noStrike" cap="none">
                          <a:solidFill>
                            <a:srgbClr val="000000"/>
                          </a:solidFill>
                          <a:effectLst/>
                          <a:latin typeface="+mn-lt"/>
                          <a:ea typeface="+mn-ea"/>
                          <a:cs typeface="+mn-cs"/>
                          <a:sym typeface="Arial"/>
                        </a:rPr>
                        <a:t>005</a:t>
                      </a:r>
                      <a:endParaRPr lang="es-MX" sz="900" b="0" i="0" u="none" strike="noStrike" cap="none">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Agente de ventas</a:t>
                      </a:r>
                      <a:endParaRPr lang="es-MX" sz="900" b="0" i="0" u="none" strike="noStrike" cap="none" dirty="0">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221087"/>
                  </a:ext>
                </a:extLst>
              </a:tr>
              <a:tr h="155599">
                <a:tc>
                  <a:txBody>
                    <a:bodyPr/>
                    <a:lstStyle/>
                    <a:p>
                      <a:pPr marR="0" algn="ctr" rtl="0">
                        <a:lnSpc>
                          <a:spcPct val="100000"/>
                        </a:lnSpc>
                        <a:spcBef>
                          <a:spcPts val="0"/>
                        </a:spcBef>
                        <a:spcAft>
                          <a:spcPts val="0"/>
                        </a:spcAft>
                        <a:buClr>
                          <a:srgbClr val="000000"/>
                        </a:buClr>
                        <a:buFont typeface="Arial"/>
                      </a:pPr>
                      <a:r>
                        <a:rPr lang="es-ES" sz="900" b="0" i="0" u="none" strike="noStrike" cap="none">
                          <a:solidFill>
                            <a:srgbClr val="000000"/>
                          </a:solidFill>
                          <a:effectLst/>
                          <a:latin typeface="+mn-lt"/>
                          <a:ea typeface="+mn-ea"/>
                          <a:cs typeface="+mn-cs"/>
                          <a:sym typeface="Arial"/>
                        </a:rPr>
                        <a:t>006</a:t>
                      </a:r>
                      <a:endParaRPr lang="es-MX" sz="900" b="0" i="0" u="none" strike="noStrike" cap="none">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Agricultor</a:t>
                      </a:r>
                      <a:endParaRPr lang="es-MX" sz="900" b="0" i="0" u="none" strike="noStrike" cap="none" dirty="0">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6370933"/>
                  </a:ext>
                </a:extLst>
              </a:tr>
              <a:tr h="155599">
                <a:tc>
                  <a:txBody>
                    <a:bodyPr/>
                    <a:lstStyle/>
                    <a:p>
                      <a:pPr marR="0" algn="ctr" rtl="0">
                        <a:lnSpc>
                          <a:spcPct val="100000"/>
                        </a:lnSpc>
                        <a:spcBef>
                          <a:spcPts val="0"/>
                        </a:spcBef>
                        <a:spcAft>
                          <a:spcPts val="0"/>
                        </a:spcAft>
                        <a:buClr>
                          <a:srgbClr val="000000"/>
                        </a:buClr>
                        <a:buFont typeface="Arial"/>
                      </a:pPr>
                      <a:r>
                        <a:rPr lang="es-ES" sz="900" b="0" i="0" u="none" strike="noStrike" cap="none">
                          <a:solidFill>
                            <a:srgbClr val="000000"/>
                          </a:solidFill>
                          <a:effectLst/>
                          <a:latin typeface="+mn-lt"/>
                          <a:ea typeface="+mn-ea"/>
                          <a:cs typeface="+mn-cs"/>
                          <a:sym typeface="Arial"/>
                        </a:rPr>
                        <a:t>007</a:t>
                      </a:r>
                      <a:endParaRPr lang="es-MX" sz="900" b="0" i="0" u="none" strike="noStrike" cap="none">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Ajustador de seguros</a:t>
                      </a:r>
                      <a:endParaRPr lang="es-MX" sz="900" b="0" i="0" u="none" strike="noStrike" cap="none" dirty="0">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8060412"/>
                  </a:ext>
                </a:extLst>
              </a:tr>
              <a:tr h="155599">
                <a:tc>
                  <a:txBody>
                    <a:bodyPr/>
                    <a:lstStyle/>
                    <a:p>
                      <a:pPr marR="0" algn="ctr" rtl="0">
                        <a:lnSpc>
                          <a:spcPct val="100000"/>
                        </a:lnSpc>
                        <a:spcBef>
                          <a:spcPts val="0"/>
                        </a:spcBef>
                        <a:spcAft>
                          <a:spcPts val="0"/>
                        </a:spcAft>
                        <a:buClr>
                          <a:srgbClr val="000000"/>
                        </a:buClr>
                        <a:buFont typeface="Arial"/>
                      </a:pPr>
                      <a:r>
                        <a:rPr lang="es-ES" sz="900" b="0" i="0" u="none" strike="noStrike" cap="none">
                          <a:solidFill>
                            <a:srgbClr val="000000"/>
                          </a:solidFill>
                          <a:effectLst/>
                          <a:latin typeface="+mn-lt"/>
                          <a:ea typeface="+mn-ea"/>
                          <a:cs typeface="+mn-cs"/>
                          <a:sym typeface="Arial"/>
                        </a:rPr>
                        <a:t>008</a:t>
                      </a:r>
                      <a:endParaRPr lang="es-MX" sz="900" b="0" i="0" u="none" strike="noStrike" cap="none">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Alcalde</a:t>
                      </a:r>
                      <a:endParaRPr lang="es-MX" sz="900" b="0" i="0" u="none" strike="noStrike" cap="none" dirty="0">
                        <a:solidFill>
                          <a:srgbClr val="000000"/>
                        </a:solidFill>
                        <a:effectLst/>
                        <a:latin typeface="+mn-lt"/>
                        <a:ea typeface="+mn-ea"/>
                        <a:cs typeface="+mn-cs"/>
                        <a:sym typeface="Arial"/>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8032339"/>
                  </a:ext>
                </a:extLst>
              </a:tr>
            </a:tbl>
          </a:graphicData>
        </a:graphic>
      </p:graphicFrame>
      <p:sp>
        <p:nvSpPr>
          <p:cNvPr id="13" name="Google Shape;110;p18">
            <a:extLst>
              <a:ext uri="{FF2B5EF4-FFF2-40B4-BE49-F238E27FC236}">
                <a16:creationId xmlns:a16="http://schemas.microsoft.com/office/drawing/2014/main" id="{F54CDF99-E018-4534-8459-1A0E0CA91668}"/>
              </a:ext>
            </a:extLst>
          </p:cNvPr>
          <p:cNvSpPr txBox="1">
            <a:spLocks/>
          </p:cNvSpPr>
          <p:nvPr/>
        </p:nvSpPr>
        <p:spPr>
          <a:xfrm>
            <a:off x="1364672" y="4011690"/>
            <a:ext cx="4467297" cy="4148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r">
              <a:buFont typeface="Inria Serif Light"/>
              <a:buNone/>
            </a:pPr>
            <a:r>
              <a:rPr lang="es-MX" sz="1000" dirty="0">
                <a:latin typeface="Source Sans Pro" panose="020B0503030403020204" pitchFamily="34" charset="0"/>
                <a:ea typeface="Source Sans Pro" panose="020B0503030403020204" pitchFamily="34" charset="0"/>
              </a:rPr>
              <a:t>El catálogo completo se encuentra en la liga: https://www.cnsf.gob.mx/Sistemas/Paginas/InformacionEstadistica.aspx  </a:t>
            </a:r>
          </a:p>
        </p:txBody>
      </p:sp>
    </p:spTree>
    <p:extLst>
      <p:ext uri="{BB962C8B-B14F-4D97-AF65-F5344CB8AC3E}">
        <p14:creationId xmlns:p14="http://schemas.microsoft.com/office/powerpoint/2010/main" val="240499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3129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1800" b="1" dirty="0">
                <a:solidFill>
                  <a:schemeClr val="accent2">
                    <a:lumMod val="75000"/>
                  </a:schemeClr>
                </a:solidFill>
              </a:rPr>
              <a:t>Los montos que se presentan a continuación, deberán guardar consistencia con el sistema RR7 considerando los siguientes conceptos y campos al cierre del ejercicio que se reporta.</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3</a:t>
            </a:fld>
            <a:endParaRPr dirty="0">
              <a:ln>
                <a:solidFill>
                  <a:srgbClr val="003E7A"/>
                </a:solidFill>
              </a:ln>
              <a:solidFill>
                <a:schemeClr val="bg1"/>
              </a:solidFill>
            </a:endParaRPr>
          </a:p>
        </p:txBody>
      </p:sp>
      <p:sp>
        <p:nvSpPr>
          <p:cNvPr id="13" name="Google Shape;110;p18">
            <a:extLst>
              <a:ext uri="{FF2B5EF4-FFF2-40B4-BE49-F238E27FC236}">
                <a16:creationId xmlns:a16="http://schemas.microsoft.com/office/drawing/2014/main" id="{AFA75A11-3A4F-49EF-9CEE-506D7B37038C}"/>
              </a:ext>
            </a:extLst>
          </p:cNvPr>
          <p:cNvSpPr txBox="1">
            <a:spLocks/>
          </p:cNvSpPr>
          <p:nvPr/>
        </p:nvSpPr>
        <p:spPr>
          <a:xfrm>
            <a:off x="996961" y="1709628"/>
            <a:ext cx="1770363" cy="41346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chemeClr val="dk1"/>
                </a:solidFill>
                <a:latin typeface="Inria Serif Light"/>
                <a:cs typeface="Inria Serif Light"/>
                <a:sym typeface="Inria Serif Light"/>
              </a:rPr>
              <a:t>Prima emitida</a:t>
            </a:r>
          </a:p>
        </p:txBody>
      </p:sp>
      <p:graphicFrame>
        <p:nvGraphicFramePr>
          <p:cNvPr id="14" name="Tabla 13">
            <a:extLst>
              <a:ext uri="{FF2B5EF4-FFF2-40B4-BE49-F238E27FC236}">
                <a16:creationId xmlns:a16="http://schemas.microsoft.com/office/drawing/2014/main" id="{6D6BE06D-CAC4-4370-809A-FFC7A5CB8427}"/>
              </a:ext>
            </a:extLst>
          </p:cNvPr>
          <p:cNvGraphicFramePr>
            <a:graphicFrameLocks noGrp="1"/>
          </p:cNvGraphicFramePr>
          <p:nvPr>
            <p:extLst>
              <p:ext uri="{D42A27DB-BD31-4B8C-83A1-F6EECF244321}">
                <p14:modId xmlns:p14="http://schemas.microsoft.com/office/powerpoint/2010/main" val="570470866"/>
              </p:ext>
            </p:extLst>
          </p:nvPr>
        </p:nvGraphicFramePr>
        <p:xfrm>
          <a:off x="1318495" y="2206741"/>
          <a:ext cx="5212322" cy="644743"/>
        </p:xfrm>
        <a:graphic>
          <a:graphicData uri="http://schemas.openxmlformats.org/drawingml/2006/table">
            <a:tbl>
              <a:tblPr firstRow="1" bandRow="1"/>
              <a:tblGrid>
                <a:gridCol w="1497628">
                  <a:extLst>
                    <a:ext uri="{9D8B030D-6E8A-4147-A177-3AD203B41FA5}">
                      <a16:colId xmlns:a16="http://schemas.microsoft.com/office/drawing/2014/main" val="2231654707"/>
                    </a:ext>
                  </a:extLst>
                </a:gridCol>
                <a:gridCol w="2059960">
                  <a:extLst>
                    <a:ext uri="{9D8B030D-6E8A-4147-A177-3AD203B41FA5}">
                      <a16:colId xmlns:a16="http://schemas.microsoft.com/office/drawing/2014/main" val="2974081408"/>
                    </a:ext>
                  </a:extLst>
                </a:gridCol>
                <a:gridCol w="1654734">
                  <a:extLst>
                    <a:ext uri="{9D8B030D-6E8A-4147-A177-3AD203B41FA5}">
                      <a16:colId xmlns:a16="http://schemas.microsoft.com/office/drawing/2014/main" val="2132466649"/>
                    </a:ext>
                  </a:extLst>
                </a:gridCol>
              </a:tblGrid>
              <a:tr h="290393">
                <a:tc>
                  <a:txBody>
                    <a:bodyPr/>
                    <a:lstStyle/>
                    <a:p>
                      <a:pPr algn="ctr"/>
                      <a:r>
                        <a:rPr lang="es-MX" sz="1000" dirty="0">
                          <a:solidFill>
                            <a:schemeClr val="bg1"/>
                          </a:solidFill>
                          <a:effectLst/>
                        </a:rPr>
                        <a:t>Tabla del RR7</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3E7A"/>
                    </a:solidFill>
                  </a:tcPr>
                </a:tc>
                <a:tc>
                  <a:txBody>
                    <a:bodyPr/>
                    <a:lstStyle/>
                    <a:p>
                      <a:pPr algn="ctr"/>
                      <a:r>
                        <a:rPr lang="es-MX" sz="1000" dirty="0">
                          <a:solidFill>
                            <a:schemeClr val="bg1"/>
                          </a:solidFill>
                          <a:effectLst/>
                        </a:rPr>
                        <a:t>Cuentas</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3E7A"/>
                    </a:solidFill>
                  </a:tcPr>
                </a:tc>
                <a:tc>
                  <a:txBody>
                    <a:bodyPr/>
                    <a:lstStyle/>
                    <a:p>
                      <a:pPr algn="ctr"/>
                      <a:r>
                        <a:rPr lang="es-MX" sz="1000" dirty="0">
                          <a:solidFill>
                            <a:schemeClr val="bg1"/>
                          </a:solidFill>
                          <a:effectLst/>
                        </a:rPr>
                        <a:t>RR8</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3E7A"/>
                    </a:solidFill>
                  </a:tcPr>
                </a:tc>
                <a:extLst>
                  <a:ext uri="{0D108BD9-81ED-4DB2-BD59-A6C34878D82A}">
                    <a16:rowId xmlns:a16="http://schemas.microsoft.com/office/drawing/2014/main" val="247600220"/>
                  </a:ext>
                </a:extLst>
              </a:tr>
              <a:tr h="354350">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Primas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Clave primas: 040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Prima Emitida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4469293"/>
                  </a:ext>
                </a:extLst>
              </a:tr>
            </a:tbl>
          </a:graphicData>
        </a:graphic>
      </p:graphicFrame>
    </p:spTree>
    <p:extLst>
      <p:ext uri="{BB962C8B-B14F-4D97-AF65-F5344CB8AC3E}">
        <p14:creationId xmlns:p14="http://schemas.microsoft.com/office/powerpoint/2010/main" val="2368983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solidFill>
                  <a:schemeClr val="accent2">
                    <a:lumMod val="75000"/>
                  </a:schemeClr>
                </a:solidFill>
              </a:rPr>
              <a:t>Giro económico</a:t>
            </a:r>
            <a:endParaRPr sz="4400" b="1" dirty="0">
              <a:solidFill>
                <a:schemeClr val="accent2">
                  <a:lumMod val="75000"/>
                </a:schemeClr>
              </a:solidFill>
            </a:endParaRPr>
          </a:p>
        </p:txBody>
      </p:sp>
      <p:sp>
        <p:nvSpPr>
          <p:cNvPr id="112" name="Google Shape;112;p17"/>
          <p:cNvSpPr txBox="1">
            <a:spLocks noGrp="1"/>
          </p:cNvSpPr>
          <p:nvPr>
            <p:ph type="body" idx="1"/>
          </p:nvPr>
        </p:nvSpPr>
        <p:spPr>
          <a:xfrm>
            <a:off x="644236" y="1246909"/>
            <a:ext cx="5784273" cy="3347032"/>
          </a:xfrm>
          <a:prstGeom prst="rect">
            <a:avLst/>
          </a:prstGeom>
        </p:spPr>
        <p:txBody>
          <a:bodyPr spcFirstLastPara="1" wrap="square" lIns="91425" tIns="91425" rIns="91425" bIns="91425" anchor="t" anchorCtr="0">
            <a:noAutofit/>
          </a:bodyPr>
          <a:lstStyle/>
          <a:p>
            <a:pPr>
              <a:spcBef>
                <a:spcPts val="600"/>
              </a:spcBef>
              <a:buSzPts val="2400"/>
              <a:buFont typeface="Wingdings" panose="05000000000000000000" pitchFamily="2" charset="2"/>
              <a:buChar char="§"/>
            </a:pPr>
            <a:r>
              <a:rPr lang="es-MX" sz="1800" dirty="0"/>
              <a:t>El valor de la variable debe estar en el catálogo de </a:t>
            </a:r>
            <a:r>
              <a:rPr lang="es-MX" sz="1800" b="1" dirty="0"/>
              <a:t>Giro Económico</a:t>
            </a:r>
            <a:r>
              <a:rPr lang="es-MX" sz="1800" dirty="0"/>
              <a:t>.</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30</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endParaRPr lang="es-MX" sz="1400" b="1" dirty="0">
              <a:solidFill>
                <a:srgbClr val="003E7A"/>
              </a:solidFill>
            </a:endParaRPr>
          </a:p>
        </p:txBody>
      </p:sp>
      <p:sp>
        <p:nvSpPr>
          <p:cNvPr id="11" name="CuadroTexto 10">
            <a:extLst>
              <a:ext uri="{FF2B5EF4-FFF2-40B4-BE49-F238E27FC236}">
                <a16:creationId xmlns:a16="http://schemas.microsoft.com/office/drawing/2014/main" id="{95EFD2D2-DCD2-4C6C-80F5-B3A6FDA5F298}"/>
              </a:ext>
            </a:extLst>
          </p:cNvPr>
          <p:cNvSpPr txBox="1"/>
          <p:nvPr/>
        </p:nvSpPr>
        <p:spPr>
          <a:xfrm>
            <a:off x="997527" y="4598868"/>
            <a:ext cx="5063837" cy="415498"/>
          </a:xfrm>
          <a:prstGeom prst="rect">
            <a:avLst/>
          </a:prstGeom>
          <a:noFill/>
        </p:spPr>
        <p:txBody>
          <a:bodyPr wrap="square">
            <a:spAutoFit/>
          </a:bodyPr>
          <a:lstStyle/>
          <a:p>
            <a:r>
              <a:rPr lang="es-MX" sz="1050" dirty="0"/>
              <a:t>Nota: El número de registros con giro económico igual 99 debe ser menor o igual al 5% de la cartera.</a:t>
            </a:r>
          </a:p>
        </p:txBody>
      </p:sp>
      <p:graphicFrame>
        <p:nvGraphicFramePr>
          <p:cNvPr id="13" name="Tabla 12">
            <a:extLst>
              <a:ext uri="{FF2B5EF4-FFF2-40B4-BE49-F238E27FC236}">
                <a16:creationId xmlns:a16="http://schemas.microsoft.com/office/drawing/2014/main" id="{BC9C5D8F-4D2A-43AA-8871-33765920C366}"/>
              </a:ext>
            </a:extLst>
          </p:cNvPr>
          <p:cNvGraphicFramePr>
            <a:graphicFrameLocks noGrp="1"/>
          </p:cNvGraphicFramePr>
          <p:nvPr>
            <p:extLst>
              <p:ext uri="{D42A27DB-BD31-4B8C-83A1-F6EECF244321}">
                <p14:modId xmlns:p14="http://schemas.microsoft.com/office/powerpoint/2010/main" val="1740071373"/>
              </p:ext>
            </p:extLst>
          </p:nvPr>
        </p:nvGraphicFramePr>
        <p:xfrm>
          <a:off x="1336964" y="2018338"/>
          <a:ext cx="4509654" cy="2145265"/>
        </p:xfrm>
        <a:graphic>
          <a:graphicData uri="http://schemas.openxmlformats.org/drawingml/2006/table">
            <a:tbl>
              <a:tblPr>
                <a:tableStyleId>{E8B1032C-EA38-4F05-BA0D-38AFFFC7BED3}</a:tableStyleId>
              </a:tblPr>
              <a:tblGrid>
                <a:gridCol w="1296485">
                  <a:extLst>
                    <a:ext uri="{9D8B030D-6E8A-4147-A177-3AD203B41FA5}">
                      <a16:colId xmlns:a16="http://schemas.microsoft.com/office/drawing/2014/main" val="1123678291"/>
                    </a:ext>
                  </a:extLst>
                </a:gridCol>
                <a:gridCol w="3213169">
                  <a:extLst>
                    <a:ext uri="{9D8B030D-6E8A-4147-A177-3AD203B41FA5}">
                      <a16:colId xmlns:a16="http://schemas.microsoft.com/office/drawing/2014/main" val="3416913185"/>
                    </a:ext>
                  </a:extLst>
                </a:gridCol>
              </a:tblGrid>
              <a:tr h="260007">
                <a:tc>
                  <a:txBody>
                    <a:bodyPr/>
                    <a:lstStyle/>
                    <a:p>
                      <a:pPr indent="182880" algn="ctr">
                        <a:lnSpc>
                          <a:spcPts val="1240"/>
                        </a:lnSpc>
                        <a:spcAft>
                          <a:spcPts val="505"/>
                        </a:spcAft>
                      </a:pPr>
                      <a:r>
                        <a:rPr lang="es-ES" sz="900" b="1" dirty="0">
                          <a:solidFill>
                            <a:schemeClr val="bg1"/>
                          </a:solidFill>
                          <a:effectLst/>
                          <a:latin typeface="Soberana Sans" panose="02000000000000000000" pitchFamily="50" charset="0"/>
                          <a:ea typeface="Times New Roman" panose="02020603050405020304" pitchFamily="18" charset="0"/>
                        </a:rPr>
                        <a:t>Clave</a:t>
                      </a:r>
                      <a:endParaRPr lang="es-MX" sz="900" dirty="0">
                        <a:solidFill>
                          <a:schemeClr val="bg1"/>
                        </a:solidFill>
                        <a:effectLst/>
                        <a:latin typeface="Arial" panose="020B0604020202020204" pitchFamily="34" charset="0"/>
                        <a:ea typeface="Times New Roman" panose="02020603050405020304" pitchFamily="18" charset="0"/>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indent="182880" algn="ctr">
                        <a:lnSpc>
                          <a:spcPts val="1240"/>
                        </a:lnSpc>
                        <a:spcAft>
                          <a:spcPts val="505"/>
                        </a:spcAft>
                      </a:pPr>
                      <a:r>
                        <a:rPr lang="es-ES" sz="900" b="1" dirty="0">
                          <a:solidFill>
                            <a:schemeClr val="bg1"/>
                          </a:solidFill>
                          <a:effectLst/>
                          <a:latin typeface="Soberana Sans" panose="02000000000000000000" pitchFamily="50" charset="0"/>
                          <a:ea typeface="Times New Roman" panose="02020603050405020304" pitchFamily="18" charset="0"/>
                        </a:rPr>
                        <a:t>Giro Económico</a:t>
                      </a:r>
                      <a:endParaRPr lang="es-MX" sz="900" dirty="0">
                        <a:solidFill>
                          <a:schemeClr val="bg1"/>
                        </a:solidFill>
                        <a:effectLst/>
                        <a:latin typeface="Arial" panose="020B0604020202020204" pitchFamily="34" charset="0"/>
                        <a:ea typeface="Times New Roman" panose="02020603050405020304" pitchFamily="18" charset="0"/>
                      </a:endParaRPr>
                    </a:p>
                  </a:txBody>
                  <a:tcPr marL="44450" marR="44450" marT="9525" marB="9525"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4191090839"/>
                  </a:ext>
                </a:extLst>
              </a:tr>
              <a:tr h="332306">
                <a:tc>
                  <a:txBody>
                    <a:bodyPr/>
                    <a:lstStyle/>
                    <a:p>
                      <a:pPr algn="ctr"/>
                      <a:r>
                        <a:rPr lang="es-ES" sz="900" b="0" i="0" u="none" strike="noStrike" cap="none" dirty="0">
                          <a:solidFill>
                            <a:srgbClr val="000000"/>
                          </a:solidFill>
                          <a:effectLst/>
                          <a:latin typeface="+mn-lt"/>
                          <a:ea typeface="+mn-ea"/>
                          <a:cs typeface="+mn-cs"/>
                          <a:sym typeface="Arial"/>
                        </a:rPr>
                        <a:t>01</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900" b="0" i="0" u="none" strike="noStrike" cap="none" dirty="0">
                          <a:solidFill>
                            <a:srgbClr val="000000"/>
                          </a:solidFill>
                          <a:effectLst/>
                          <a:latin typeface="+mn-lt"/>
                          <a:ea typeface="+mn-ea"/>
                          <a:cs typeface="+mn-cs"/>
                          <a:sym typeface="Arial"/>
                        </a:rPr>
                        <a:t>Agricultura, ganadería, aprovechamiento forestal, pesca y caza</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530781"/>
                  </a:ext>
                </a:extLst>
              </a:tr>
              <a:tr h="174378">
                <a:tc>
                  <a:txBody>
                    <a:bodyPr/>
                    <a:lstStyle/>
                    <a:p>
                      <a:pPr algn="ctr"/>
                      <a:r>
                        <a:rPr lang="es-ES" sz="900" b="0" i="0" u="none" strike="noStrike" cap="none" dirty="0">
                          <a:solidFill>
                            <a:srgbClr val="000000"/>
                          </a:solidFill>
                          <a:effectLst/>
                          <a:latin typeface="+mn-lt"/>
                          <a:ea typeface="+mn-ea"/>
                          <a:cs typeface="+mn-cs"/>
                          <a:sym typeface="Arial"/>
                        </a:rPr>
                        <a:t>02</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900" b="0" i="0" u="none" strike="noStrike" cap="none" dirty="0">
                          <a:solidFill>
                            <a:srgbClr val="000000"/>
                          </a:solidFill>
                          <a:effectLst/>
                          <a:latin typeface="+mn-lt"/>
                          <a:ea typeface="+mn-ea"/>
                          <a:cs typeface="+mn-cs"/>
                          <a:sym typeface="Arial"/>
                        </a:rPr>
                        <a:t>Minería</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0892757"/>
                  </a:ext>
                </a:extLst>
              </a:tr>
              <a:tr h="332306">
                <a:tc>
                  <a:txBody>
                    <a:bodyPr/>
                    <a:lstStyle/>
                    <a:p>
                      <a:pPr algn="ctr"/>
                      <a:r>
                        <a:rPr lang="es-ES" sz="900" b="0" i="0" u="none" strike="noStrike" cap="none">
                          <a:solidFill>
                            <a:srgbClr val="000000"/>
                          </a:solidFill>
                          <a:effectLst/>
                          <a:latin typeface="+mn-lt"/>
                          <a:ea typeface="+mn-ea"/>
                          <a:cs typeface="+mn-cs"/>
                          <a:sym typeface="Arial"/>
                        </a:rPr>
                        <a:t>03</a:t>
                      </a:r>
                      <a:endParaRPr lang="es-MX" sz="900" b="0" i="0" u="none" strike="noStrike" cap="none">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900" b="0" i="0" u="none" strike="noStrike" cap="none" dirty="0">
                          <a:solidFill>
                            <a:srgbClr val="000000"/>
                          </a:solidFill>
                          <a:effectLst/>
                          <a:latin typeface="+mn-lt"/>
                          <a:ea typeface="+mn-ea"/>
                          <a:cs typeface="+mn-cs"/>
                          <a:sym typeface="Arial"/>
                        </a:rPr>
                        <a:t>Electricidad, agua y suministro de gas por ductos al consumidor final</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160668"/>
                  </a:ext>
                </a:extLst>
              </a:tr>
              <a:tr h="174378">
                <a:tc>
                  <a:txBody>
                    <a:bodyPr/>
                    <a:lstStyle/>
                    <a:p>
                      <a:pPr algn="ctr"/>
                      <a:r>
                        <a:rPr lang="es-ES" sz="900" b="0" i="0" u="none" strike="noStrike" cap="none">
                          <a:solidFill>
                            <a:srgbClr val="000000"/>
                          </a:solidFill>
                          <a:effectLst/>
                          <a:latin typeface="+mn-lt"/>
                          <a:ea typeface="+mn-ea"/>
                          <a:cs typeface="+mn-cs"/>
                          <a:sym typeface="Arial"/>
                        </a:rPr>
                        <a:t>04</a:t>
                      </a:r>
                      <a:endParaRPr lang="es-MX" sz="900" b="0" i="0" u="none" strike="noStrike" cap="none">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900" b="0" i="0" u="none" strike="noStrike" cap="none" dirty="0">
                          <a:solidFill>
                            <a:srgbClr val="000000"/>
                          </a:solidFill>
                          <a:effectLst/>
                          <a:latin typeface="+mn-lt"/>
                          <a:ea typeface="+mn-ea"/>
                          <a:cs typeface="+mn-cs"/>
                          <a:sym typeface="Arial"/>
                        </a:rPr>
                        <a:t>Construcción</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874995"/>
                  </a:ext>
                </a:extLst>
              </a:tr>
              <a:tr h="174378">
                <a:tc>
                  <a:txBody>
                    <a:bodyPr/>
                    <a:lstStyle/>
                    <a:p>
                      <a:pPr algn="ctr"/>
                      <a:r>
                        <a:rPr lang="es-ES" sz="900" b="0" i="0" u="none" strike="noStrike" cap="none">
                          <a:solidFill>
                            <a:srgbClr val="000000"/>
                          </a:solidFill>
                          <a:effectLst/>
                          <a:latin typeface="+mn-lt"/>
                          <a:ea typeface="+mn-ea"/>
                          <a:cs typeface="+mn-cs"/>
                          <a:sym typeface="Arial"/>
                        </a:rPr>
                        <a:t>05</a:t>
                      </a:r>
                      <a:endParaRPr lang="es-MX" sz="900" b="0" i="0" u="none" strike="noStrike" cap="none">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900" b="0" i="0" u="none" strike="noStrike" cap="none" dirty="0">
                          <a:solidFill>
                            <a:srgbClr val="000000"/>
                          </a:solidFill>
                          <a:effectLst/>
                          <a:latin typeface="+mn-lt"/>
                          <a:ea typeface="+mn-ea"/>
                          <a:cs typeface="+mn-cs"/>
                          <a:sym typeface="Arial"/>
                        </a:rPr>
                        <a:t>Industrias manufactureras</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221087"/>
                  </a:ext>
                </a:extLst>
              </a:tr>
              <a:tr h="174378">
                <a:tc>
                  <a:txBody>
                    <a:bodyPr/>
                    <a:lstStyle/>
                    <a:p>
                      <a:pPr algn="ctr"/>
                      <a:r>
                        <a:rPr lang="es-ES" sz="900" b="0" i="0" u="none" strike="noStrike" cap="none">
                          <a:solidFill>
                            <a:srgbClr val="000000"/>
                          </a:solidFill>
                          <a:effectLst/>
                          <a:latin typeface="+mn-lt"/>
                          <a:ea typeface="+mn-ea"/>
                          <a:cs typeface="+mn-cs"/>
                          <a:sym typeface="Arial"/>
                        </a:rPr>
                        <a:t>06</a:t>
                      </a:r>
                      <a:endParaRPr lang="es-MX" sz="900" b="0" i="0" u="none" strike="noStrike" cap="none">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900" b="0" i="0" u="none" strike="noStrike" cap="none" dirty="0">
                          <a:solidFill>
                            <a:srgbClr val="000000"/>
                          </a:solidFill>
                          <a:effectLst/>
                          <a:latin typeface="+mn-lt"/>
                          <a:ea typeface="+mn-ea"/>
                          <a:cs typeface="+mn-cs"/>
                          <a:sym typeface="Arial"/>
                        </a:rPr>
                        <a:t>Comercio al por mayor</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6370933"/>
                  </a:ext>
                </a:extLst>
              </a:tr>
              <a:tr h="174378">
                <a:tc>
                  <a:txBody>
                    <a:bodyPr/>
                    <a:lstStyle/>
                    <a:p>
                      <a:pPr algn="ctr"/>
                      <a:r>
                        <a:rPr lang="es-ES" sz="900" b="0" i="0" u="none" strike="noStrike" cap="none">
                          <a:solidFill>
                            <a:srgbClr val="000000"/>
                          </a:solidFill>
                          <a:effectLst/>
                          <a:latin typeface="+mn-lt"/>
                          <a:ea typeface="+mn-ea"/>
                          <a:cs typeface="+mn-cs"/>
                          <a:sym typeface="Arial"/>
                        </a:rPr>
                        <a:t>07</a:t>
                      </a:r>
                      <a:endParaRPr lang="es-MX" sz="900" b="0" i="0" u="none" strike="noStrike" cap="none">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900" b="0" i="0" u="none" strike="noStrike" cap="none" dirty="0">
                          <a:solidFill>
                            <a:srgbClr val="000000"/>
                          </a:solidFill>
                          <a:effectLst/>
                          <a:latin typeface="+mn-lt"/>
                          <a:ea typeface="+mn-ea"/>
                          <a:cs typeface="+mn-cs"/>
                          <a:sym typeface="Arial"/>
                        </a:rPr>
                        <a:t>Comercio al por menor</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8060412"/>
                  </a:ext>
                </a:extLst>
              </a:tr>
              <a:tr h="174378">
                <a:tc>
                  <a:txBody>
                    <a:bodyPr/>
                    <a:lstStyle/>
                    <a:p>
                      <a:pPr algn="ctr"/>
                      <a:r>
                        <a:rPr lang="es-ES" sz="900" b="0" i="0" u="none" strike="noStrike" cap="none" dirty="0">
                          <a:solidFill>
                            <a:srgbClr val="000000"/>
                          </a:solidFill>
                          <a:effectLst/>
                          <a:latin typeface="+mn-lt"/>
                          <a:ea typeface="+mn-ea"/>
                          <a:cs typeface="+mn-cs"/>
                          <a:sym typeface="Arial"/>
                        </a:rPr>
                        <a:t>08</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900" b="0" i="0" u="none" strike="noStrike" cap="none" dirty="0">
                          <a:solidFill>
                            <a:srgbClr val="000000"/>
                          </a:solidFill>
                          <a:effectLst/>
                          <a:latin typeface="+mn-lt"/>
                          <a:ea typeface="+mn-ea"/>
                          <a:cs typeface="+mn-cs"/>
                          <a:sym typeface="Arial"/>
                        </a:rPr>
                        <a:t>Transportes, correos y almacenamiento</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8032339"/>
                  </a:ext>
                </a:extLst>
              </a:tr>
              <a:tr h="174378">
                <a:tc>
                  <a:txBody>
                    <a:bodyPr/>
                    <a:lstStyle/>
                    <a:p>
                      <a:pPr marR="0" algn="ctr"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09</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s-ES" sz="900" b="0" i="0" u="none" strike="noStrike" cap="none" dirty="0">
                          <a:solidFill>
                            <a:srgbClr val="000000"/>
                          </a:solidFill>
                          <a:effectLst/>
                          <a:latin typeface="+mn-lt"/>
                          <a:ea typeface="+mn-ea"/>
                          <a:cs typeface="+mn-cs"/>
                          <a:sym typeface="Arial"/>
                        </a:rPr>
                        <a:t>Información en medios masivos</a:t>
                      </a:r>
                      <a:endParaRPr lang="es-MX" sz="900" b="0" i="0" u="none" strike="noStrike" cap="none" dirty="0">
                        <a:solidFill>
                          <a:srgbClr val="000000"/>
                        </a:solidFill>
                        <a:effectLst/>
                        <a:latin typeface="+mn-lt"/>
                        <a:ea typeface="+mn-ea"/>
                        <a:cs typeface="+mn-cs"/>
                        <a:sym typeface="Arial"/>
                      </a:endParaRPr>
                    </a:p>
                  </a:txBody>
                  <a:tcPr marL="44450" marR="44450" marT="9525" marB="9525">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8686260"/>
                  </a:ext>
                </a:extLst>
              </a:tr>
            </a:tbl>
          </a:graphicData>
        </a:graphic>
      </p:graphicFrame>
      <p:sp>
        <p:nvSpPr>
          <p:cNvPr id="14" name="Google Shape;110;p18">
            <a:extLst>
              <a:ext uri="{FF2B5EF4-FFF2-40B4-BE49-F238E27FC236}">
                <a16:creationId xmlns:a16="http://schemas.microsoft.com/office/drawing/2014/main" id="{34CE30B9-BE06-4805-9D89-FE878A68F72E}"/>
              </a:ext>
            </a:extLst>
          </p:cNvPr>
          <p:cNvSpPr txBox="1">
            <a:spLocks/>
          </p:cNvSpPr>
          <p:nvPr/>
        </p:nvSpPr>
        <p:spPr>
          <a:xfrm>
            <a:off x="1309256" y="4171017"/>
            <a:ext cx="4543496" cy="4148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r">
              <a:buFont typeface="Inria Serif Light"/>
              <a:buNone/>
            </a:pPr>
            <a:r>
              <a:rPr lang="es-MX" sz="1000" dirty="0">
                <a:latin typeface="Source Sans Pro" panose="020B0503030403020204" pitchFamily="34" charset="0"/>
                <a:ea typeface="Source Sans Pro" panose="020B0503030403020204" pitchFamily="34" charset="0"/>
              </a:rPr>
              <a:t>El catálogo completo se encuentra en la liga: https://www.cnsf.gob.mx/Sistemas/Paginas/InformacionEstadistica.aspx  </a:t>
            </a:r>
          </a:p>
        </p:txBody>
      </p:sp>
    </p:spTree>
    <p:extLst>
      <p:ext uri="{BB962C8B-B14F-4D97-AF65-F5344CB8AC3E}">
        <p14:creationId xmlns:p14="http://schemas.microsoft.com/office/powerpoint/2010/main" val="1714922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Tipo de riesgo</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s-MX" sz="1800" dirty="0"/>
              <a:t>El valor de </a:t>
            </a:r>
            <a:r>
              <a:rPr lang="es-MX" sz="1800" b="1" dirty="0"/>
              <a:t>Tipo de Riesgo </a:t>
            </a:r>
            <a:r>
              <a:rPr lang="es-MX" sz="1800" dirty="0"/>
              <a:t>debe ser un valor comprendido entre 1 y 4.</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31</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11" name="Tabla 10">
            <a:extLst>
              <a:ext uri="{FF2B5EF4-FFF2-40B4-BE49-F238E27FC236}">
                <a16:creationId xmlns:a16="http://schemas.microsoft.com/office/drawing/2014/main" id="{BB74D16C-B8A1-4A64-93AE-031CA1841E52}"/>
              </a:ext>
            </a:extLst>
          </p:cNvPr>
          <p:cNvGraphicFramePr>
            <a:graphicFrameLocks noGrp="1"/>
          </p:cNvGraphicFramePr>
          <p:nvPr>
            <p:extLst>
              <p:ext uri="{D42A27DB-BD31-4B8C-83A1-F6EECF244321}">
                <p14:modId xmlns:p14="http://schemas.microsoft.com/office/powerpoint/2010/main" val="3261714651"/>
              </p:ext>
            </p:extLst>
          </p:nvPr>
        </p:nvGraphicFramePr>
        <p:xfrm>
          <a:off x="1328130" y="2234569"/>
          <a:ext cx="4509655" cy="2590800"/>
        </p:xfrm>
        <a:graphic>
          <a:graphicData uri="http://schemas.openxmlformats.org/drawingml/2006/table">
            <a:tbl>
              <a:tblPr>
                <a:tableStyleId>{E8B1032C-EA38-4F05-BA0D-38AFFFC7BED3}</a:tableStyleId>
              </a:tblPr>
              <a:tblGrid>
                <a:gridCol w="1006986">
                  <a:extLst>
                    <a:ext uri="{9D8B030D-6E8A-4147-A177-3AD203B41FA5}">
                      <a16:colId xmlns:a16="http://schemas.microsoft.com/office/drawing/2014/main" val="1123678291"/>
                    </a:ext>
                  </a:extLst>
                </a:gridCol>
                <a:gridCol w="1006986">
                  <a:extLst>
                    <a:ext uri="{9D8B030D-6E8A-4147-A177-3AD203B41FA5}">
                      <a16:colId xmlns:a16="http://schemas.microsoft.com/office/drawing/2014/main" val="3568828011"/>
                    </a:ext>
                  </a:extLst>
                </a:gridCol>
                <a:gridCol w="2495683">
                  <a:extLst>
                    <a:ext uri="{9D8B030D-6E8A-4147-A177-3AD203B41FA5}">
                      <a16:colId xmlns:a16="http://schemas.microsoft.com/office/drawing/2014/main" val="3416913185"/>
                    </a:ext>
                  </a:extLst>
                </a:gridCol>
              </a:tblGrid>
              <a:tr h="232007">
                <a:tc>
                  <a:txBody>
                    <a:bodyPr/>
                    <a:lstStyle/>
                    <a:p>
                      <a:pPr marL="180340" indent="-180340" algn="ctr">
                        <a:spcAft>
                          <a:spcPts val="600"/>
                        </a:spcAft>
                      </a:pPr>
                      <a:r>
                        <a:rPr lang="es-ES" sz="1000" dirty="0">
                          <a:solidFill>
                            <a:schemeClr val="bg1"/>
                          </a:solidFill>
                          <a:effectLst/>
                          <a:latin typeface="Soberana Sans" panose="02000000000000000000" pitchFamily="50" charset="0"/>
                          <a:ea typeface="Times New Roman" panose="02020603050405020304" pitchFamily="18" charset="0"/>
                          <a:cs typeface="Georgia" panose="02040502050405020303" pitchFamily="18" charset="0"/>
                        </a:rPr>
                        <a:t>Clave del riesgo</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marL="180340" indent="-180340" algn="ctr">
                        <a:spcAft>
                          <a:spcPts val="600"/>
                        </a:spcAft>
                      </a:pPr>
                      <a:r>
                        <a:rPr lang="es-ES" sz="1000" dirty="0">
                          <a:solidFill>
                            <a:schemeClr val="bg1"/>
                          </a:solidFill>
                          <a:effectLst/>
                          <a:latin typeface="Soberana Sans" panose="02000000000000000000" pitchFamily="50" charset="0"/>
                          <a:ea typeface="Times New Roman" panose="02020603050405020304" pitchFamily="18" charset="0"/>
                          <a:cs typeface="Georgia" panose="02040502050405020303" pitchFamily="18" charset="0"/>
                        </a:rPr>
                        <a:t>Siglas</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marL="180340" indent="-180340" algn="ctr">
                        <a:spcAft>
                          <a:spcPts val="600"/>
                        </a:spcAft>
                      </a:pPr>
                      <a:r>
                        <a:rPr lang="es-ES" sz="1000" dirty="0">
                          <a:solidFill>
                            <a:schemeClr val="bg1"/>
                          </a:solidFill>
                          <a:effectLst/>
                          <a:latin typeface="Soberana Sans" panose="02000000000000000000" pitchFamily="50" charset="0"/>
                          <a:ea typeface="Times New Roman" panose="02020603050405020304" pitchFamily="18" charset="0"/>
                          <a:cs typeface="Georgia" panose="02040502050405020303" pitchFamily="18" charset="0"/>
                        </a:rPr>
                        <a:t>Tipo de Riesgo</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4191090839"/>
                  </a:ext>
                </a:extLst>
              </a:tr>
              <a:tr h="211338">
                <a:tc>
                  <a:txBody>
                    <a:bodyPr/>
                    <a:lstStyle/>
                    <a:p>
                      <a:pPr marL="180340" indent="-180340" algn="ctr">
                        <a:spcAft>
                          <a:spcPts val="600"/>
                        </a:spcAft>
                      </a:pPr>
                      <a:r>
                        <a:rPr lang="es-ES" sz="1000">
                          <a:effectLst/>
                          <a:latin typeface="Soberana Sans" panose="02000000000000000000" pitchFamily="50" charset="0"/>
                          <a:ea typeface="Times New Roman" panose="02020603050405020304" pitchFamily="18" charset="0"/>
                          <a:cs typeface="Georgia" panose="02040502050405020303" pitchFamily="18" charset="0"/>
                        </a:rPr>
                        <a:t>1</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340" indent="-180340" algn="ctr">
                        <a:spcAft>
                          <a:spcPts val="600"/>
                        </a:spcAft>
                      </a:pPr>
                      <a:r>
                        <a:rPr lang="es-ES" sz="1000">
                          <a:effectLst/>
                          <a:latin typeface="Soberana Sans" panose="02000000000000000000" pitchFamily="50" charset="0"/>
                          <a:ea typeface="Times New Roman" panose="02020603050405020304" pitchFamily="18" charset="0"/>
                          <a:cs typeface="Georgia" panose="02040502050405020303" pitchFamily="18" charset="0"/>
                        </a:rPr>
                        <a:t>ABC</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340" indent="-180340" algn="just">
                        <a:spcAft>
                          <a:spcPts val="600"/>
                        </a:spcAft>
                      </a:pPr>
                      <a:r>
                        <a:rPr lang="es-ES" sz="1000">
                          <a:effectLst/>
                          <a:latin typeface="Soberana Sans" panose="02000000000000000000" pitchFamily="50" charset="0"/>
                          <a:ea typeface="Times New Roman" panose="02020603050405020304" pitchFamily="18" charset="0"/>
                          <a:cs typeface="Georgia" panose="02040502050405020303" pitchFamily="18" charset="0"/>
                        </a:rPr>
                        <a:t>Ocupación sin exposición a riesgos calificados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530781"/>
                  </a:ext>
                </a:extLst>
              </a:tr>
              <a:tr h="155599">
                <a:tc>
                  <a:txBody>
                    <a:bodyPr/>
                    <a:lstStyle/>
                    <a:p>
                      <a:pPr marL="180340" indent="-180340" algn="ctr">
                        <a:spcAft>
                          <a:spcPts val="600"/>
                        </a:spcAft>
                      </a:pPr>
                      <a:r>
                        <a:rPr lang="es-ES" sz="1000">
                          <a:effectLst/>
                          <a:latin typeface="Soberana Sans" panose="02000000000000000000" pitchFamily="50" charset="0"/>
                          <a:ea typeface="Times New Roman" panose="02020603050405020304" pitchFamily="18" charset="0"/>
                          <a:cs typeface="Georgia" panose="02040502050405020303" pitchFamily="18" charset="0"/>
                        </a:rPr>
                        <a:t>2</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340" indent="-180340" algn="ctr">
                        <a:spcAft>
                          <a:spcPts val="600"/>
                        </a:spcAft>
                      </a:pPr>
                      <a:r>
                        <a:rPr lang="es-ES" sz="1000">
                          <a:effectLst/>
                          <a:latin typeface="Soberana Sans" panose="02000000000000000000" pitchFamily="50" charset="0"/>
                          <a:ea typeface="Times New Roman" panose="02020603050405020304" pitchFamily="18" charset="0"/>
                          <a:cs typeface="Georgia" panose="02040502050405020303" pitchFamily="18" charset="0"/>
                        </a:rPr>
                        <a:t>DE</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600"/>
                        </a:spcAft>
                      </a:pPr>
                      <a:r>
                        <a:rPr lang="es-ES" sz="1000">
                          <a:effectLst/>
                          <a:latin typeface="Soberana Sans" panose="02000000000000000000" pitchFamily="50" charset="0"/>
                          <a:ea typeface="Times New Roman" panose="02020603050405020304" pitchFamily="18" charset="0"/>
                          <a:cs typeface="Georgia" panose="02040502050405020303" pitchFamily="18" charset="0"/>
                        </a:rPr>
                        <a:t>Desempeño en su ocupación en vehículos urbanos y transporte ligero o uso de herramientas o material que representan peligro</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0892757"/>
                  </a:ext>
                </a:extLst>
              </a:tr>
              <a:tr h="134735">
                <a:tc>
                  <a:txBody>
                    <a:bodyPr/>
                    <a:lstStyle/>
                    <a:p>
                      <a:pPr marL="180340" indent="-180340" algn="ctr">
                        <a:spcAft>
                          <a:spcPts val="600"/>
                        </a:spcAft>
                      </a:pPr>
                      <a:r>
                        <a:rPr lang="es-ES" sz="1000">
                          <a:effectLst/>
                          <a:latin typeface="Soberana Sans" panose="02000000000000000000" pitchFamily="50" charset="0"/>
                          <a:ea typeface="Times New Roman" panose="02020603050405020304" pitchFamily="18" charset="0"/>
                          <a:cs typeface="Georgia" panose="02040502050405020303" pitchFamily="18" charset="0"/>
                        </a:rPr>
                        <a:t>3</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340" indent="-180340" algn="ctr">
                        <a:spcAft>
                          <a:spcPts val="600"/>
                        </a:spcAft>
                      </a:pPr>
                      <a:r>
                        <a:rPr lang="es-ES" sz="1000">
                          <a:effectLst/>
                          <a:latin typeface="Soberana Sans" panose="02000000000000000000" pitchFamily="50" charset="0"/>
                          <a:ea typeface="Times New Roman" panose="02020603050405020304" pitchFamily="18" charset="0"/>
                          <a:cs typeface="Georgia" panose="02040502050405020303" pitchFamily="18" charset="0"/>
                        </a:rPr>
                        <a:t>FG</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600"/>
                        </a:spcAft>
                      </a:pPr>
                      <a:r>
                        <a:rPr lang="es-ES" sz="1000">
                          <a:effectLst/>
                          <a:latin typeface="Soberana Sans" panose="02000000000000000000" pitchFamily="50" charset="0"/>
                          <a:ea typeface="Times New Roman" panose="02020603050405020304" pitchFamily="18" charset="0"/>
                          <a:cs typeface="Georgia" panose="02040502050405020303" pitchFamily="18" charset="0"/>
                        </a:rPr>
                        <a:t>Trabajos sin maquinaria pero peligrosos o que manejan maquinaria pesada o motocicletas como parte de empleo</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160668"/>
                  </a:ext>
                </a:extLst>
              </a:tr>
              <a:tr h="155599">
                <a:tc>
                  <a:txBody>
                    <a:bodyPr/>
                    <a:lstStyle/>
                    <a:p>
                      <a:pPr marL="180340" indent="-180340" algn="ctr">
                        <a:spcAft>
                          <a:spcPts val="600"/>
                        </a:spcAft>
                      </a:pPr>
                      <a:r>
                        <a:rPr lang="es-ES" sz="1000">
                          <a:effectLst/>
                          <a:latin typeface="Soberana Sans" panose="02000000000000000000" pitchFamily="50" charset="0"/>
                          <a:ea typeface="Times New Roman" panose="02020603050405020304" pitchFamily="18" charset="0"/>
                          <a:cs typeface="Georgia" panose="02040502050405020303" pitchFamily="18" charset="0"/>
                        </a:rPr>
                        <a:t>4</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340" indent="-180340" algn="ctr">
                        <a:spcAft>
                          <a:spcPts val="600"/>
                        </a:spcAft>
                      </a:pPr>
                      <a:r>
                        <a:rPr lang="es-ES" sz="1000">
                          <a:effectLst/>
                          <a:latin typeface="Soberana Sans" panose="02000000000000000000" pitchFamily="50" charset="0"/>
                          <a:ea typeface="Times New Roman" panose="02020603050405020304" pitchFamily="18" charset="0"/>
                          <a:cs typeface="Georgia" panose="02040502050405020303" pitchFamily="18" charset="0"/>
                        </a:rPr>
                        <a:t>HIJ</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600"/>
                        </a:spcAft>
                      </a:pPr>
                      <a:r>
                        <a:rPr lang="es-ES" sz="1000" dirty="0">
                          <a:effectLst/>
                          <a:latin typeface="Soberana Sans" panose="02000000000000000000" pitchFamily="50" charset="0"/>
                          <a:ea typeface="Times New Roman" panose="02020603050405020304" pitchFamily="18" charset="0"/>
                          <a:cs typeface="Georgia" panose="02040502050405020303" pitchFamily="18" charset="0"/>
                        </a:rPr>
                        <a:t>Ocupaciones peligrosas y constantes u ocupaciones sumamente peligrosas pero que a juicio de la Institución puede aceptar, o bien, ocupaciones que comúnmente no son asegurables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874995"/>
                  </a:ext>
                </a:extLst>
              </a:tr>
            </a:tbl>
          </a:graphicData>
        </a:graphic>
      </p:graphicFrame>
    </p:spTree>
    <p:extLst>
      <p:ext uri="{BB962C8B-B14F-4D97-AF65-F5344CB8AC3E}">
        <p14:creationId xmlns:p14="http://schemas.microsoft.com/office/powerpoint/2010/main" val="442392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Número asegurados</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800" dirty="0"/>
              <a:t>Si se trata de una póliza concentrada, se deberá capturar el número de asegurados que comprende dicha póliza, en caso contrario, se deberá capturar el valor 1.</a:t>
            </a:r>
          </a:p>
          <a:p>
            <a:pPr>
              <a:spcBef>
                <a:spcPts val="600"/>
              </a:spcBef>
              <a:buSzPts val="2400"/>
              <a:buFont typeface="Wingdings" panose="05000000000000000000" pitchFamily="2" charset="2"/>
              <a:buChar char="§"/>
            </a:pPr>
            <a:endParaRPr lang="es-MX" sz="1800" dirty="0"/>
          </a:p>
          <a:p>
            <a:pPr>
              <a:spcBef>
                <a:spcPts val="600"/>
              </a:spcBef>
              <a:buSzPts val="2400"/>
              <a:buFont typeface="Wingdings" panose="05000000000000000000" pitchFamily="2" charset="2"/>
              <a:buChar char="§"/>
            </a:pPr>
            <a:r>
              <a:rPr lang="es-MX" sz="1800" dirty="0"/>
              <a:t>El </a:t>
            </a:r>
            <a:r>
              <a:rPr lang="es-MX" sz="1800" b="1" dirty="0"/>
              <a:t>número de asegurados </a:t>
            </a:r>
            <a:r>
              <a:rPr lang="es-MX" sz="1800" dirty="0"/>
              <a:t>es </a:t>
            </a:r>
            <a:r>
              <a:rPr lang="es-MX" sz="1800" b="1" dirty="0"/>
              <a:t>mayor</a:t>
            </a:r>
            <a:r>
              <a:rPr lang="es-MX" sz="1800" dirty="0"/>
              <a:t> o </a:t>
            </a:r>
            <a:r>
              <a:rPr lang="es-MX" sz="1800" b="1" dirty="0"/>
              <a:t>igual</a:t>
            </a:r>
            <a:r>
              <a:rPr lang="es-MX" sz="1800" dirty="0"/>
              <a:t> a 1.</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32</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endParaRPr lang="es-MX" sz="1400" b="1" dirty="0">
              <a:solidFill>
                <a:srgbClr val="003E7A"/>
              </a:solidFill>
            </a:endParaRPr>
          </a:p>
        </p:txBody>
      </p:sp>
    </p:spTree>
    <p:extLst>
      <p:ext uri="{BB962C8B-B14F-4D97-AF65-F5344CB8AC3E}">
        <p14:creationId xmlns:p14="http://schemas.microsoft.com/office/powerpoint/2010/main" val="2665596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Prima cedida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lgn="just">
              <a:spcBef>
                <a:spcPts val="600"/>
              </a:spcBef>
              <a:buSzPts val="2400"/>
              <a:buNone/>
            </a:pPr>
            <a:r>
              <a:rPr lang="es-MX" sz="1800" dirty="0"/>
              <a:t>Se debe reportar el monto total de la prima directa cedida, correspondiente a lo cedido en los contratos de reaseguro proporcional.</a:t>
            </a:r>
            <a:endParaRPr lang="es-ES"/>
          </a:p>
          <a:p>
            <a:pPr>
              <a:spcBef>
                <a:spcPts val="600"/>
              </a:spcBef>
              <a:buSzPts val="2400"/>
              <a:buFont typeface="Wingdings" panose="05000000000000000000" pitchFamily="2" charset="2"/>
              <a:buChar char="§"/>
            </a:pPr>
            <a:endParaRPr lang="es-MX" sz="1800" dirty="0"/>
          </a:p>
          <a:p>
            <a:pPr>
              <a:spcBef>
                <a:spcPts val="600"/>
              </a:spcBef>
              <a:buSzPts val="2400"/>
              <a:buFont typeface="Wingdings" panose="05000000000000000000" pitchFamily="2" charset="2"/>
              <a:buChar char="§"/>
            </a:pPr>
            <a:r>
              <a:rPr lang="es-MX" sz="1800" dirty="0"/>
              <a:t>Si el año de fecha emisión es </a:t>
            </a:r>
            <a:r>
              <a:rPr lang="es-MX" sz="1800" b="1" dirty="0"/>
              <a:t>igual</a:t>
            </a:r>
            <a:r>
              <a:rPr lang="es-MX" sz="1800" dirty="0"/>
              <a:t> a año de reporte entonces la </a:t>
            </a:r>
            <a:r>
              <a:rPr lang="es-MX" sz="1800" b="1" dirty="0"/>
              <a:t>prima cedida </a:t>
            </a:r>
            <a:r>
              <a:rPr lang="es-MX" sz="1800" dirty="0"/>
              <a:t>debe ser </a:t>
            </a:r>
            <a:r>
              <a:rPr lang="es-MX" sz="1800" b="1" dirty="0"/>
              <a:t>menor</a:t>
            </a:r>
            <a:r>
              <a:rPr lang="es-MX" sz="1800" dirty="0"/>
              <a:t> a prima emitida.</a:t>
            </a:r>
          </a:p>
          <a:p>
            <a:pPr>
              <a:buFont typeface="Wingdings" panose="05000000000000000000" pitchFamily="2" charset="2"/>
              <a:buChar char="§"/>
            </a:pPr>
            <a:endParaRPr lang="es-MX" sz="1800" dirty="0"/>
          </a:p>
          <a:p>
            <a:pPr algn="just">
              <a:buFont typeface="Source Sans Pro" panose="05000000000000000000" pitchFamily="2" charset="2"/>
              <a:buChar char="◎"/>
            </a:pPr>
            <a:r>
              <a:rPr lang="es-MX" sz="1600" dirty="0"/>
              <a:t>Nota: La validación se realiza agrupando las variables de póliza y certificado de la tabla de emisión.</a:t>
            </a:r>
          </a:p>
          <a:p>
            <a:pPr>
              <a:buFont typeface="Wingdings" panose="05000000000000000000" pitchFamily="2" charset="2"/>
              <a:buChar char="§"/>
            </a:pPr>
            <a:endParaRPr lang="es-MX" sz="18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33</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515762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5390119"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Comisión directa</a:t>
            </a:r>
            <a:endParaRPr sz="4800" b="1" dirty="0">
              <a:solidFill>
                <a:schemeClr val="accent2">
                  <a:lumMod val="75000"/>
                </a:schemeClr>
              </a:solidFill>
            </a:endParaRPr>
          </a:p>
        </p:txBody>
      </p:sp>
      <p:sp>
        <p:nvSpPr>
          <p:cNvPr id="112" name="Google Shape;112;p17"/>
          <p:cNvSpPr txBox="1">
            <a:spLocks noGrp="1"/>
          </p:cNvSpPr>
          <p:nvPr>
            <p:ph type="body" idx="1"/>
          </p:nvPr>
        </p:nvSpPr>
        <p:spPr>
          <a:xfrm>
            <a:off x="900544" y="1337659"/>
            <a:ext cx="5487729" cy="3387900"/>
          </a:xfrm>
          <a:prstGeom prst="rect">
            <a:avLst/>
          </a:prstGeom>
        </p:spPr>
        <p:txBody>
          <a:bodyPr spcFirstLastPara="1" wrap="square" lIns="91425" tIns="91425" rIns="91425" bIns="91425" anchor="t" anchorCtr="0">
            <a:noAutofit/>
          </a:bodyPr>
          <a:lstStyle/>
          <a:p>
            <a:pPr marL="0" indent="0" algn="just">
              <a:spcBef>
                <a:spcPts val="600"/>
              </a:spcBef>
              <a:buSzPts val="2400"/>
              <a:buNone/>
            </a:pPr>
            <a:r>
              <a:rPr lang="es-MX" sz="1800" dirty="0"/>
              <a:t>Se debe registrar el monto neto de las comisiones o compensaciones directas otorgadas a los agentes correspondientes a la prima expedida durante el periodo de reporte. </a:t>
            </a:r>
            <a:endParaRPr lang="es-ES"/>
          </a:p>
          <a:p>
            <a:pPr marL="76200" algn="just">
              <a:spcBef>
                <a:spcPts val="600"/>
              </a:spcBef>
              <a:buSzPts val="2400"/>
            </a:pPr>
            <a:endParaRPr lang="es-MX" sz="1800" dirty="0"/>
          </a:p>
          <a:p>
            <a:pPr marL="285750" indent="-285750" algn="just">
              <a:buFont typeface="Wingdings" panose="05000000000000000000" pitchFamily="2" charset="2"/>
              <a:buChar char="§"/>
            </a:pPr>
            <a:r>
              <a:rPr lang="es-MX" sz="1800" dirty="0"/>
              <a:t>Si la Forma de venta es Fuerza de venta interna (clave 06) o Módulos de venta (clave 07)  entonces la </a:t>
            </a:r>
            <a:r>
              <a:rPr lang="es-MX" sz="1800" b="1" dirty="0"/>
              <a:t>comisión directa</a:t>
            </a:r>
            <a:r>
              <a:rPr lang="es-MX" sz="1800" dirty="0"/>
              <a:t> debe ser </a:t>
            </a:r>
            <a:r>
              <a:rPr lang="es-MX" sz="1800" b="1" dirty="0"/>
              <a:t>igual</a:t>
            </a:r>
            <a:r>
              <a:rPr lang="es-MX" sz="1800" dirty="0"/>
              <a:t> a 0.</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34</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1495445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5390119"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2">
                    <a:lumMod val="75000"/>
                  </a:schemeClr>
                </a:solidFill>
              </a:rPr>
              <a:t>Comisión directa</a:t>
            </a:r>
            <a:endParaRPr sz="4800" b="1" dirty="0">
              <a:solidFill>
                <a:schemeClr val="accent2">
                  <a:lumMod val="75000"/>
                </a:schemeClr>
              </a:solidFill>
            </a:endParaRPr>
          </a:p>
        </p:txBody>
      </p:sp>
      <p:sp>
        <p:nvSpPr>
          <p:cNvPr id="112" name="Google Shape;112;p17"/>
          <p:cNvSpPr txBox="1">
            <a:spLocks noGrp="1"/>
          </p:cNvSpPr>
          <p:nvPr>
            <p:ph type="body" idx="1"/>
          </p:nvPr>
        </p:nvSpPr>
        <p:spPr>
          <a:xfrm>
            <a:off x="900544" y="1337659"/>
            <a:ext cx="5487729" cy="3387900"/>
          </a:xfrm>
          <a:prstGeom prst="rect">
            <a:avLst/>
          </a:prstGeom>
        </p:spPr>
        <p:txBody>
          <a:bodyPr spcFirstLastPara="1" wrap="square" lIns="91425" tIns="91425" rIns="91425" bIns="91425" anchor="t" anchorCtr="0">
            <a:noAutofit/>
          </a:bodyPr>
          <a:lstStyle/>
          <a:p>
            <a:pPr marL="285750" indent="-285750" algn="just">
              <a:buFont typeface="Wingdings" panose="05000000000000000000" pitchFamily="2" charset="2"/>
              <a:buChar char="§"/>
            </a:pPr>
            <a:r>
              <a:rPr lang="es-MX" sz="1800" dirty="0"/>
              <a:t>Si el año de la fecha emisión es igual al año de reporte entonces la comisión directa debe ser menor a la prima emitida.</a:t>
            </a:r>
            <a:endParaRPr lang="es-ES"/>
          </a:p>
          <a:p>
            <a:pPr marL="0" indent="0" algn="just">
              <a:spcBef>
                <a:spcPts val="600"/>
              </a:spcBef>
              <a:buSzPts val="2400"/>
              <a:buNone/>
            </a:pPr>
            <a:endParaRPr lang="es-MX" sz="1800" dirty="0"/>
          </a:p>
          <a:p>
            <a:pPr marL="0" indent="0" algn="just">
              <a:spcBef>
                <a:spcPts val="600"/>
              </a:spcBef>
              <a:buSzPts val="2400"/>
              <a:buNone/>
            </a:pPr>
            <a:r>
              <a:rPr lang="es-MX" sz="1800" dirty="0"/>
              <a:t>Nota: La validación se realiza agrupando las variables de póliza y certificado de la tabla de emisión.</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35</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870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Monto</a:t>
            </a:r>
            <a:r>
              <a:rPr lang="en" sz="4400" b="1" dirty="0">
                <a:solidFill>
                  <a:schemeClr val="accent2">
                    <a:lumMod val="75000"/>
                  </a:schemeClr>
                </a:solidFill>
              </a:rPr>
              <a:t> de dividendos</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lgn="just">
              <a:spcBef>
                <a:spcPts val="600"/>
              </a:spcBef>
              <a:buSzPts val="2400"/>
              <a:buNone/>
            </a:pPr>
            <a:r>
              <a:rPr lang="es-MX" sz="1400" dirty="0"/>
              <a:t>Se reportará el monto correspondiente al incremento neto que la aseguradora registre por concepto de participación en las utilidades. El monto correspondiente al dividendo se reportará a prorrata en cada certificado de la póliza. En caso de que este concepto no exista, se deberá reportar el campo en cero.</a:t>
            </a:r>
            <a:endParaRPr lang="es-ES"/>
          </a:p>
          <a:p>
            <a:pPr marL="76200" indent="0">
              <a:spcBef>
                <a:spcPts val="600"/>
              </a:spcBef>
              <a:buSzPts val="2400"/>
              <a:buNone/>
            </a:pPr>
            <a:endParaRPr lang="es-MX" sz="1400" dirty="0"/>
          </a:p>
          <a:p>
            <a:pPr>
              <a:spcBef>
                <a:spcPts val="600"/>
              </a:spcBef>
              <a:buSzPts val="2400"/>
              <a:buFont typeface="Wingdings" panose="05000000000000000000" pitchFamily="2" charset="2"/>
              <a:buChar char="§"/>
            </a:pPr>
            <a:r>
              <a:rPr lang="es-MX" sz="1400" dirty="0"/>
              <a:t>Si el </a:t>
            </a:r>
            <a:r>
              <a:rPr lang="es-MX" sz="1400" b="1" dirty="0"/>
              <a:t>monto de dividendos</a:t>
            </a:r>
            <a:r>
              <a:rPr lang="es-MX" sz="1400" dirty="0"/>
              <a:t> es </a:t>
            </a:r>
            <a:r>
              <a:rPr lang="es-MX" sz="1400" b="1" dirty="0"/>
              <a:t>mayor</a:t>
            </a:r>
            <a:r>
              <a:rPr lang="es-MX" sz="1400" dirty="0"/>
              <a:t> a 0 entonces el tipo de dividendo debe ser </a:t>
            </a:r>
            <a:r>
              <a:rPr lang="es-MX" sz="1400" b="1" dirty="0"/>
              <a:t>distinto</a:t>
            </a:r>
            <a:r>
              <a:rPr lang="es-MX" sz="1400" dirty="0"/>
              <a:t> a sin dividendo (clave 3).</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36</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3490170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5725650" y="909615"/>
            <a:ext cx="1875600" cy="18528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txBox="1">
            <a:spLocks noGrp="1"/>
          </p:cNvSpPr>
          <p:nvPr>
            <p:ph type="ctrTitle" idx="4294967295"/>
          </p:nvPr>
        </p:nvSpPr>
        <p:spPr>
          <a:xfrm>
            <a:off x="533400" y="1252131"/>
            <a:ext cx="4779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4400" b="1" dirty="0">
                <a:solidFill>
                  <a:srgbClr val="003E7A"/>
                </a:solidFill>
              </a:rPr>
              <a:t>Emisión</a:t>
            </a:r>
            <a:endParaRPr sz="4400" b="1" dirty="0">
              <a:solidFill>
                <a:srgbClr val="003E7A"/>
              </a:solidFill>
            </a:endParaRPr>
          </a:p>
        </p:txBody>
      </p:sp>
      <p:sp>
        <p:nvSpPr>
          <p:cNvPr id="119" name="Google Shape;119;p18"/>
          <p:cNvSpPr txBox="1">
            <a:spLocks noGrp="1"/>
          </p:cNvSpPr>
          <p:nvPr>
            <p:ph type="subTitle" idx="4294967295"/>
          </p:nvPr>
        </p:nvSpPr>
        <p:spPr>
          <a:xfrm>
            <a:off x="810490" y="2394537"/>
            <a:ext cx="4502509" cy="1408535"/>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s-MX" sz="1100" dirty="0"/>
              <a:t>Este archivo contendrá la información referente a la emisión de certificados en el periodo reportado o bien con algún movimiento contable.</a:t>
            </a:r>
          </a:p>
          <a:p>
            <a:pPr marL="0" lvl="0" indent="0" algn="just" rtl="0">
              <a:spcBef>
                <a:spcPts val="600"/>
              </a:spcBef>
              <a:spcAft>
                <a:spcPts val="0"/>
              </a:spcAft>
              <a:buNone/>
            </a:pPr>
            <a:r>
              <a:rPr lang="es-MX" sz="1100" dirty="0"/>
              <a:t>Todos los registros provendrán del seguro directo. Si una Institución se encuentra en coaseguro con otra u otras Instituciones, cada institución deberá reportar la parte que le corresponda de la emisión y de los siniestros.</a:t>
            </a:r>
          </a:p>
        </p:txBody>
      </p:sp>
      <p:cxnSp>
        <p:nvCxnSpPr>
          <p:cNvPr id="120" name="Google Shape;120;p18"/>
          <p:cNvCxnSpPr/>
          <p:nvPr/>
        </p:nvCxnSpPr>
        <p:spPr>
          <a:xfrm rot="10800000" flipH="1">
            <a:off x="6805299" y="540952"/>
            <a:ext cx="143700" cy="377100"/>
          </a:xfrm>
          <a:prstGeom prst="straightConnector1">
            <a:avLst/>
          </a:prstGeom>
          <a:noFill/>
          <a:ln w="9525" cap="flat" cmpd="sng">
            <a:solidFill>
              <a:srgbClr val="CFD8DC"/>
            </a:solidFill>
            <a:prstDash val="solid"/>
            <a:round/>
            <a:headEnd type="none" w="med" len="med"/>
            <a:tailEnd type="none" w="med" len="med"/>
          </a:ln>
        </p:spPr>
      </p:cxnSp>
      <p:cxnSp>
        <p:nvCxnSpPr>
          <p:cNvPr id="121" name="Google Shape;121;p18"/>
          <p:cNvCxnSpPr/>
          <p:nvPr/>
        </p:nvCxnSpPr>
        <p:spPr>
          <a:xfrm flipH="1">
            <a:off x="7451750" y="1182125"/>
            <a:ext cx="337200" cy="131100"/>
          </a:xfrm>
          <a:prstGeom prst="straightConnector1">
            <a:avLst/>
          </a:prstGeom>
          <a:noFill/>
          <a:ln w="9525" cap="flat" cmpd="sng">
            <a:solidFill>
              <a:srgbClr val="CFD8DC"/>
            </a:solidFill>
            <a:prstDash val="solid"/>
            <a:round/>
            <a:headEnd type="none" w="med" len="med"/>
            <a:tailEnd type="none" w="med" len="med"/>
          </a:ln>
        </p:spPr>
      </p:cxnSp>
      <p:cxnSp>
        <p:nvCxnSpPr>
          <p:cNvPr id="122" name="Google Shape;122;p18"/>
          <p:cNvCxnSpPr>
            <a:endCxn id="117" idx="6"/>
          </p:cNvCxnSpPr>
          <p:nvPr/>
        </p:nvCxnSpPr>
        <p:spPr>
          <a:xfrm rot="10800000">
            <a:off x="7601250" y="1836015"/>
            <a:ext cx="998100" cy="98100"/>
          </a:xfrm>
          <a:prstGeom prst="straightConnector1">
            <a:avLst/>
          </a:prstGeom>
          <a:noFill/>
          <a:ln w="9525" cap="flat" cmpd="sng">
            <a:solidFill>
              <a:srgbClr val="CFD8DC"/>
            </a:solidFill>
            <a:prstDash val="solid"/>
            <a:round/>
            <a:headEnd type="none" w="med" len="med"/>
            <a:tailEnd type="none" w="med" len="med"/>
          </a:ln>
        </p:spPr>
      </p:cxnSp>
      <p:sp>
        <p:nvSpPr>
          <p:cNvPr id="123" name="Google Shape;123;p18"/>
          <p:cNvSpPr/>
          <p:nvPr/>
        </p:nvSpPr>
        <p:spPr>
          <a:xfrm>
            <a:off x="5889262" y="1119883"/>
            <a:ext cx="1576200" cy="15567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cxnSp>
        <p:nvCxnSpPr>
          <p:cNvPr id="13" name="Conector recto 12">
            <a:extLst>
              <a:ext uri="{FF2B5EF4-FFF2-40B4-BE49-F238E27FC236}">
                <a16:creationId xmlns:a16="http://schemas.microsoft.com/office/drawing/2014/main" id="{424C1DED-AA36-4DD3-B282-8EA03418842A}"/>
              </a:ext>
            </a:extLst>
          </p:cNvPr>
          <p:cNvCxnSpPr>
            <a:cxnSpLocks/>
          </p:cNvCxnSpPr>
          <p:nvPr/>
        </p:nvCxnSpPr>
        <p:spPr>
          <a:xfrm>
            <a:off x="789370" y="2336536"/>
            <a:ext cx="4419939" cy="0"/>
          </a:xfrm>
          <a:prstGeom prst="line">
            <a:avLst/>
          </a:prstGeom>
          <a:ln w="19050">
            <a:solidFill>
              <a:srgbClr val="003E7A"/>
            </a:solidFill>
            <a:prstDash val="sysDash"/>
          </a:ln>
        </p:spPr>
        <p:style>
          <a:lnRef idx="1">
            <a:schemeClr val="accent1"/>
          </a:lnRef>
          <a:fillRef idx="0">
            <a:schemeClr val="accent1"/>
          </a:fillRef>
          <a:effectRef idx="0">
            <a:schemeClr val="accent1"/>
          </a:effectRef>
          <a:fontRef idx="minor">
            <a:schemeClr val="tx1"/>
          </a:fontRef>
        </p:style>
      </p:cxnSp>
      <p:grpSp>
        <p:nvGrpSpPr>
          <p:cNvPr id="16" name="Google Shape;1227;p49">
            <a:extLst>
              <a:ext uri="{FF2B5EF4-FFF2-40B4-BE49-F238E27FC236}">
                <a16:creationId xmlns:a16="http://schemas.microsoft.com/office/drawing/2014/main" id="{20D5B0CE-7E14-4D02-9C7F-367FE399C5F5}"/>
              </a:ext>
            </a:extLst>
          </p:cNvPr>
          <p:cNvGrpSpPr/>
          <p:nvPr/>
        </p:nvGrpSpPr>
        <p:grpSpPr>
          <a:xfrm>
            <a:off x="6211758" y="1321058"/>
            <a:ext cx="847133" cy="978795"/>
            <a:chOff x="2554206" y="1011105"/>
            <a:chExt cx="613055" cy="720187"/>
          </a:xfrm>
        </p:grpSpPr>
        <p:sp>
          <p:nvSpPr>
            <p:cNvPr id="17" name="Google Shape;1228;p49">
              <a:extLst>
                <a:ext uri="{FF2B5EF4-FFF2-40B4-BE49-F238E27FC236}">
                  <a16:creationId xmlns:a16="http://schemas.microsoft.com/office/drawing/2014/main" id="{5D548D6E-75B8-455C-8B64-1C32E65F6F6A}"/>
                </a:ext>
              </a:extLst>
            </p:cNvPr>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29;p49">
              <a:extLst>
                <a:ext uri="{FF2B5EF4-FFF2-40B4-BE49-F238E27FC236}">
                  <a16:creationId xmlns:a16="http://schemas.microsoft.com/office/drawing/2014/main" id="{0110BB3E-A6B3-496D-B919-72AC08886F62}"/>
                </a:ext>
              </a:extLst>
            </p:cNvPr>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30;p49">
              <a:extLst>
                <a:ext uri="{FF2B5EF4-FFF2-40B4-BE49-F238E27FC236}">
                  <a16:creationId xmlns:a16="http://schemas.microsoft.com/office/drawing/2014/main" id="{7C8728A8-B154-4C42-9884-016BC0DEDE9E}"/>
                </a:ext>
              </a:extLst>
            </p:cNvPr>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798601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Cobertura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buNone/>
            </a:pPr>
            <a:r>
              <a:rPr lang="es-MX" sz="1800" dirty="0"/>
              <a:t>El valor de la variable debe estar en el catálogo de </a:t>
            </a:r>
            <a:r>
              <a:rPr lang="es-MX" sz="1800" b="1" dirty="0"/>
              <a:t>Cobertura</a:t>
            </a:r>
            <a:r>
              <a:rPr lang="es-MX" sz="1800" dirty="0"/>
              <a:t>.</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38</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12" name="Tabla 11">
            <a:extLst>
              <a:ext uri="{FF2B5EF4-FFF2-40B4-BE49-F238E27FC236}">
                <a16:creationId xmlns:a16="http://schemas.microsoft.com/office/drawing/2014/main" id="{49C4C15D-C17D-473B-9C83-E6B00C22D8CB}"/>
              </a:ext>
            </a:extLst>
          </p:cNvPr>
          <p:cNvGraphicFramePr>
            <a:graphicFrameLocks noGrp="1"/>
          </p:cNvGraphicFramePr>
          <p:nvPr>
            <p:extLst>
              <p:ext uri="{D42A27DB-BD31-4B8C-83A1-F6EECF244321}">
                <p14:modId xmlns:p14="http://schemas.microsoft.com/office/powerpoint/2010/main" val="702839028"/>
              </p:ext>
            </p:extLst>
          </p:nvPr>
        </p:nvGraphicFramePr>
        <p:xfrm>
          <a:off x="739035" y="2091847"/>
          <a:ext cx="5561556" cy="2321077"/>
        </p:xfrm>
        <a:graphic>
          <a:graphicData uri="http://schemas.openxmlformats.org/drawingml/2006/table">
            <a:tbl>
              <a:tblPr>
                <a:tableStyleId>{E8B1032C-EA38-4F05-BA0D-38AFFFC7BED3}</a:tableStyleId>
              </a:tblPr>
              <a:tblGrid>
                <a:gridCol w="1386793">
                  <a:extLst>
                    <a:ext uri="{9D8B030D-6E8A-4147-A177-3AD203B41FA5}">
                      <a16:colId xmlns:a16="http://schemas.microsoft.com/office/drawing/2014/main" val="2083687170"/>
                    </a:ext>
                  </a:extLst>
                </a:gridCol>
                <a:gridCol w="4174763">
                  <a:extLst>
                    <a:ext uri="{9D8B030D-6E8A-4147-A177-3AD203B41FA5}">
                      <a16:colId xmlns:a16="http://schemas.microsoft.com/office/drawing/2014/main" val="2000152598"/>
                    </a:ext>
                  </a:extLst>
                </a:gridCol>
              </a:tblGrid>
              <a:tr h="342322">
                <a:tc>
                  <a:txBody>
                    <a:bodyPr/>
                    <a:lstStyle/>
                    <a:p>
                      <a:pPr indent="182880" algn="ctr">
                        <a:lnSpc>
                          <a:spcPts val="1030"/>
                        </a:lnSpc>
                        <a:spcAft>
                          <a:spcPts val="300"/>
                        </a:spcAft>
                      </a:pPr>
                      <a:r>
                        <a:rPr lang="es-ES" sz="950" b="1" dirty="0">
                          <a:solidFill>
                            <a:schemeClr val="bg1"/>
                          </a:solidFill>
                          <a:effectLst/>
                          <a:latin typeface="Soberana Sans" panose="02000000000000000000" pitchFamily="50" charset="0"/>
                          <a:ea typeface="Times New Roman" panose="02020603050405020304" pitchFamily="18" charset="0"/>
                        </a:rPr>
                        <a:t>Clave</a:t>
                      </a:r>
                      <a:endParaRPr lang="es-MX" sz="900" dirty="0">
                        <a:solidFill>
                          <a:schemeClr val="bg1"/>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indent="182880" algn="ctr">
                        <a:lnSpc>
                          <a:spcPts val="1030"/>
                        </a:lnSpc>
                        <a:spcAft>
                          <a:spcPts val="300"/>
                        </a:spcAft>
                      </a:pPr>
                      <a:r>
                        <a:rPr lang="es-ES" sz="950" b="1" dirty="0">
                          <a:solidFill>
                            <a:schemeClr val="bg1"/>
                          </a:solidFill>
                          <a:effectLst/>
                          <a:latin typeface="Soberana Sans" panose="02000000000000000000" pitchFamily="50" charset="0"/>
                          <a:ea typeface="Times New Roman" panose="02020603050405020304" pitchFamily="18" charset="0"/>
                        </a:rPr>
                        <a:t>Coberturas</a:t>
                      </a:r>
                      <a:endParaRPr lang="es-MX" sz="900" dirty="0">
                        <a:solidFill>
                          <a:schemeClr val="bg1"/>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248350115"/>
                  </a:ext>
                </a:extLst>
              </a:tr>
              <a:tr h="231693">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1</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Muerte Accidental</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95678"/>
                  </a:ext>
                </a:extLst>
              </a:tr>
              <a:tr h="220057">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2</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Pérdidas Orgánicas</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480284"/>
                  </a:ext>
                </a:extLst>
              </a:tr>
              <a:tr h="220057">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rPr>
                        <a:t>3</a:t>
                      </a:r>
                      <a:endParaRPr lang="es-MX"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Indemnización Diaria por Incapacidad Total o Parcial</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970889"/>
                  </a:ext>
                </a:extLst>
              </a:tr>
              <a:tr h="220057">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rPr>
                        <a:t>4</a:t>
                      </a:r>
                      <a:endParaRPr lang="es-MX"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Reembolso de Gastos Médicos Mayores</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169434"/>
                  </a:ext>
                </a:extLst>
              </a:tr>
              <a:tr h="220057">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rPr>
                        <a:t>5</a:t>
                      </a:r>
                      <a:endParaRPr lang="es-MX"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Invalidez total y permanente</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5066829"/>
                  </a:ext>
                </a:extLst>
              </a:tr>
              <a:tr h="220057">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rPr>
                        <a:t>6</a:t>
                      </a:r>
                      <a:endParaRPr lang="es-MX"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Gastos funerarios</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4854177"/>
                  </a:ext>
                </a:extLst>
              </a:tr>
              <a:tr h="220057">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rPr>
                        <a:t>7</a:t>
                      </a:r>
                      <a:endParaRPr lang="es-MX"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Renta diaria por hospitalización</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7953748"/>
                  </a:ext>
                </a:extLst>
              </a:tr>
              <a:tr h="220057">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rPr>
                        <a:t>9</a:t>
                      </a:r>
                      <a:endParaRPr lang="es-MX"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Otras coberturas</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18309"/>
                  </a:ext>
                </a:extLst>
              </a:tr>
            </a:tbl>
          </a:graphicData>
        </a:graphic>
      </p:graphicFrame>
      <p:sp>
        <p:nvSpPr>
          <p:cNvPr id="13" name="CuadroTexto 12">
            <a:extLst>
              <a:ext uri="{FF2B5EF4-FFF2-40B4-BE49-F238E27FC236}">
                <a16:creationId xmlns:a16="http://schemas.microsoft.com/office/drawing/2014/main" id="{FD65CDA0-EE3F-4CED-9186-EA2CE18BC2EA}"/>
              </a:ext>
            </a:extLst>
          </p:cNvPr>
          <p:cNvSpPr txBox="1"/>
          <p:nvPr/>
        </p:nvSpPr>
        <p:spPr>
          <a:xfrm>
            <a:off x="696902" y="4448556"/>
            <a:ext cx="5616216" cy="415498"/>
          </a:xfrm>
          <a:prstGeom prst="rect">
            <a:avLst/>
          </a:prstGeom>
          <a:noFill/>
        </p:spPr>
        <p:txBody>
          <a:bodyPr wrap="square">
            <a:spAutoFit/>
          </a:bodyPr>
          <a:lstStyle/>
          <a:p>
            <a:r>
              <a:rPr lang="es-MX" sz="1050" dirty="0"/>
              <a:t>Nota: El número de registros con cobertura igual 9 debe ser menor o igual al 5% de la cartera.</a:t>
            </a:r>
          </a:p>
        </p:txBody>
      </p:sp>
    </p:spTree>
    <p:extLst>
      <p:ext uri="{BB962C8B-B14F-4D97-AF65-F5344CB8AC3E}">
        <p14:creationId xmlns:p14="http://schemas.microsoft.com/office/powerpoint/2010/main" val="1450762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Cobertura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algn="just">
              <a:buFont typeface="Arial" panose="020B0604020202020204" pitchFamily="34" charset="0"/>
              <a:buChar char="•"/>
            </a:pPr>
            <a:r>
              <a:rPr lang="es-MX" sz="1800" dirty="0"/>
              <a:t>Si el año de reporte </a:t>
            </a:r>
            <a:r>
              <a:rPr lang="es-MX" sz="1800" b="1" dirty="0"/>
              <a:t>menos</a:t>
            </a:r>
            <a:r>
              <a:rPr lang="es-MX" sz="1800" dirty="0"/>
              <a:t> el año fecha de nacimiento es </a:t>
            </a:r>
            <a:r>
              <a:rPr lang="es-MX" sz="1800" b="1" dirty="0"/>
              <a:t>menor</a:t>
            </a:r>
            <a:r>
              <a:rPr lang="es-MX" sz="1800" dirty="0"/>
              <a:t> o </a:t>
            </a:r>
            <a:r>
              <a:rPr lang="es-MX" sz="1800" b="1" dirty="0"/>
              <a:t>igual</a:t>
            </a:r>
            <a:r>
              <a:rPr lang="es-MX" sz="1800" dirty="0"/>
              <a:t> a 12 entonces la </a:t>
            </a:r>
            <a:r>
              <a:rPr lang="es-MX" sz="1800" b="1" dirty="0"/>
              <a:t>cobertura</a:t>
            </a:r>
            <a:r>
              <a:rPr lang="es-MX" sz="1800" dirty="0"/>
              <a:t> debe ser </a:t>
            </a:r>
            <a:r>
              <a:rPr lang="es-MX" sz="1800" b="1" dirty="0"/>
              <a:t>distinto</a:t>
            </a:r>
            <a:r>
              <a:rPr lang="es-MX" sz="1800" dirty="0"/>
              <a:t> de  muerte accidental (clave 1).</a:t>
            </a:r>
            <a:endParaRPr lang="es-ES"/>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39</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166190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3129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1800" b="1" dirty="0">
                <a:solidFill>
                  <a:schemeClr val="accent2">
                    <a:lumMod val="75000"/>
                  </a:schemeClr>
                </a:solidFill>
              </a:rPr>
              <a:t>Los montos que se presentan a continuación, deberán guardar consistencia con el sistema RR7 considerando los siguientes conceptos y campos al cierre del ejercicio que se reporta.</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4</a:t>
            </a:fld>
            <a:endParaRPr dirty="0">
              <a:ln>
                <a:solidFill>
                  <a:srgbClr val="003E7A"/>
                </a:solidFill>
              </a:ln>
              <a:solidFill>
                <a:schemeClr val="bg1"/>
              </a:solidFill>
            </a:endParaRPr>
          </a:p>
        </p:txBody>
      </p:sp>
      <p:sp>
        <p:nvSpPr>
          <p:cNvPr id="13" name="Google Shape;110;p18">
            <a:extLst>
              <a:ext uri="{FF2B5EF4-FFF2-40B4-BE49-F238E27FC236}">
                <a16:creationId xmlns:a16="http://schemas.microsoft.com/office/drawing/2014/main" id="{AFA75A11-3A4F-49EF-9CEE-506D7B37038C}"/>
              </a:ext>
            </a:extLst>
          </p:cNvPr>
          <p:cNvSpPr txBox="1">
            <a:spLocks/>
          </p:cNvSpPr>
          <p:nvPr/>
        </p:nvSpPr>
        <p:spPr>
          <a:xfrm>
            <a:off x="1021024" y="1793849"/>
            <a:ext cx="5163208" cy="41346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chemeClr val="dk1"/>
                </a:solidFill>
                <a:latin typeface="Inria Serif Light"/>
                <a:cs typeface="Inria Serif Light"/>
                <a:sym typeface="Inria Serif Light"/>
              </a:rPr>
              <a:t>Monto de la reclamación</a:t>
            </a:r>
          </a:p>
        </p:txBody>
      </p:sp>
      <p:graphicFrame>
        <p:nvGraphicFramePr>
          <p:cNvPr id="14" name="Tabla 13">
            <a:extLst>
              <a:ext uri="{FF2B5EF4-FFF2-40B4-BE49-F238E27FC236}">
                <a16:creationId xmlns:a16="http://schemas.microsoft.com/office/drawing/2014/main" id="{6D6BE06D-CAC4-4370-809A-FFC7A5CB8427}"/>
              </a:ext>
            </a:extLst>
          </p:cNvPr>
          <p:cNvGraphicFramePr>
            <a:graphicFrameLocks noGrp="1"/>
          </p:cNvGraphicFramePr>
          <p:nvPr>
            <p:extLst>
              <p:ext uri="{D42A27DB-BD31-4B8C-83A1-F6EECF244321}">
                <p14:modId xmlns:p14="http://schemas.microsoft.com/office/powerpoint/2010/main" val="1695602829"/>
              </p:ext>
            </p:extLst>
          </p:nvPr>
        </p:nvGraphicFramePr>
        <p:xfrm>
          <a:off x="1318495" y="2206740"/>
          <a:ext cx="5212322" cy="788992"/>
        </p:xfrm>
        <a:graphic>
          <a:graphicData uri="http://schemas.openxmlformats.org/drawingml/2006/table">
            <a:tbl>
              <a:tblPr firstRow="1" bandRow="1"/>
              <a:tblGrid>
                <a:gridCol w="1497628">
                  <a:extLst>
                    <a:ext uri="{9D8B030D-6E8A-4147-A177-3AD203B41FA5}">
                      <a16:colId xmlns:a16="http://schemas.microsoft.com/office/drawing/2014/main" val="2231654707"/>
                    </a:ext>
                  </a:extLst>
                </a:gridCol>
                <a:gridCol w="2059960">
                  <a:extLst>
                    <a:ext uri="{9D8B030D-6E8A-4147-A177-3AD203B41FA5}">
                      <a16:colId xmlns:a16="http://schemas.microsoft.com/office/drawing/2014/main" val="2974081408"/>
                    </a:ext>
                  </a:extLst>
                </a:gridCol>
                <a:gridCol w="1654734">
                  <a:extLst>
                    <a:ext uri="{9D8B030D-6E8A-4147-A177-3AD203B41FA5}">
                      <a16:colId xmlns:a16="http://schemas.microsoft.com/office/drawing/2014/main" val="2132466649"/>
                    </a:ext>
                  </a:extLst>
                </a:gridCol>
              </a:tblGrid>
              <a:tr h="331792">
                <a:tc>
                  <a:txBody>
                    <a:bodyPr/>
                    <a:lstStyle/>
                    <a:p>
                      <a:pPr algn="ctr"/>
                      <a:r>
                        <a:rPr lang="es-MX" sz="1000" dirty="0">
                          <a:solidFill>
                            <a:schemeClr val="bg1"/>
                          </a:solidFill>
                          <a:effectLst/>
                        </a:rPr>
                        <a:t>Tabla del RR7</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3E7A"/>
                    </a:solidFill>
                  </a:tcPr>
                </a:tc>
                <a:tc>
                  <a:txBody>
                    <a:bodyPr/>
                    <a:lstStyle/>
                    <a:p>
                      <a:pPr algn="ctr"/>
                      <a:r>
                        <a:rPr lang="es-MX" sz="1000" dirty="0">
                          <a:solidFill>
                            <a:schemeClr val="bg1"/>
                          </a:solidFill>
                          <a:effectLst/>
                        </a:rPr>
                        <a:t>Cuentas</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3E7A"/>
                    </a:solidFill>
                  </a:tcPr>
                </a:tc>
                <a:tc>
                  <a:txBody>
                    <a:bodyPr/>
                    <a:lstStyle/>
                    <a:p>
                      <a:pPr algn="ctr"/>
                      <a:r>
                        <a:rPr lang="es-MX" sz="1000" dirty="0">
                          <a:solidFill>
                            <a:schemeClr val="bg1"/>
                          </a:solidFill>
                          <a:effectLst/>
                        </a:rPr>
                        <a:t>RR8</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03E7A"/>
                    </a:solidFill>
                  </a:tcPr>
                </a:tc>
                <a:extLst>
                  <a:ext uri="{0D108BD9-81ED-4DB2-BD59-A6C34878D82A}">
                    <a16:rowId xmlns:a16="http://schemas.microsoft.com/office/drawing/2014/main" val="247600220"/>
                  </a:ext>
                </a:extLst>
              </a:tr>
              <a:tr h="252793">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Costo de la Siniestralidad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Clave costo de siniestralidad: 050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Monto de la Reclamación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 menos Deducible</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menos Coaseguro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4469293"/>
                  </a:ext>
                </a:extLst>
              </a:tr>
            </a:tbl>
          </a:graphicData>
        </a:graphic>
      </p:graphicFrame>
      <p:graphicFrame>
        <p:nvGraphicFramePr>
          <p:cNvPr id="15" name="Tabla 14">
            <a:extLst>
              <a:ext uri="{FF2B5EF4-FFF2-40B4-BE49-F238E27FC236}">
                <a16:creationId xmlns:a16="http://schemas.microsoft.com/office/drawing/2014/main" id="{DBFC66C2-9CC6-4C3B-A9F5-1B81C3102547}"/>
              </a:ext>
            </a:extLst>
          </p:cNvPr>
          <p:cNvGraphicFramePr>
            <a:graphicFrameLocks noGrp="1"/>
          </p:cNvGraphicFramePr>
          <p:nvPr>
            <p:extLst>
              <p:ext uri="{D42A27DB-BD31-4B8C-83A1-F6EECF244321}">
                <p14:modId xmlns:p14="http://schemas.microsoft.com/office/powerpoint/2010/main" val="4221791906"/>
              </p:ext>
            </p:extLst>
          </p:nvPr>
        </p:nvGraphicFramePr>
        <p:xfrm>
          <a:off x="1308122" y="3554322"/>
          <a:ext cx="5236369" cy="599779"/>
        </p:xfrm>
        <a:graphic>
          <a:graphicData uri="http://schemas.openxmlformats.org/drawingml/2006/table">
            <a:tbl>
              <a:tblPr firstRow="1" bandRow="1"/>
              <a:tblGrid>
                <a:gridCol w="1601746">
                  <a:extLst>
                    <a:ext uri="{9D8B030D-6E8A-4147-A177-3AD203B41FA5}">
                      <a16:colId xmlns:a16="http://schemas.microsoft.com/office/drawing/2014/main" val="2675450162"/>
                    </a:ext>
                  </a:extLst>
                </a:gridCol>
                <a:gridCol w="1977271">
                  <a:extLst>
                    <a:ext uri="{9D8B030D-6E8A-4147-A177-3AD203B41FA5}">
                      <a16:colId xmlns:a16="http://schemas.microsoft.com/office/drawing/2014/main" val="1668954502"/>
                    </a:ext>
                  </a:extLst>
                </a:gridCol>
                <a:gridCol w="1657352">
                  <a:extLst>
                    <a:ext uri="{9D8B030D-6E8A-4147-A177-3AD203B41FA5}">
                      <a16:colId xmlns:a16="http://schemas.microsoft.com/office/drawing/2014/main" val="170116464"/>
                    </a:ext>
                  </a:extLst>
                </a:gridCol>
              </a:tblGrid>
              <a:tr h="294979">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Tabla del RR7</a:t>
                      </a:r>
                    </a:p>
                  </a:txBody>
                  <a:tcPr marL="44450" marR="44450" marT="0" marB="0" anchor="ctr">
                    <a:solidFill>
                      <a:srgbClr val="003E7A"/>
                    </a:solidFill>
                  </a:tcPr>
                </a:tc>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Cuentas</a:t>
                      </a:r>
                    </a:p>
                  </a:txBody>
                  <a:tcPr marL="44450" marR="44450" marT="0" marB="0" anchor="ctr">
                    <a:solidFill>
                      <a:srgbClr val="003E7A"/>
                    </a:solidFill>
                  </a:tcPr>
                </a:tc>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RR8</a:t>
                      </a:r>
                    </a:p>
                  </a:txBody>
                  <a:tcPr marL="44450" marR="44450" marT="0" marB="0" anchor="ctr">
                    <a:solidFill>
                      <a:srgbClr val="003E7A"/>
                    </a:solidFill>
                  </a:tcPr>
                </a:tc>
                <a:extLst>
                  <a:ext uri="{0D108BD9-81ED-4DB2-BD59-A6C34878D82A}">
                    <a16:rowId xmlns:a16="http://schemas.microsoft.com/office/drawing/2014/main" val="2956994656"/>
                  </a:ext>
                </a:extLst>
              </a:tr>
              <a:tr h="266418">
                <a:tc>
                  <a:txBody>
                    <a:bodyPr/>
                    <a:lstStyle/>
                    <a:p>
                      <a:pPr algn="ctr"/>
                      <a:r>
                        <a:rPr lang="es-ES" sz="1000">
                          <a:effectLst/>
                          <a:latin typeface="Soberana Sans" panose="02000000000000000000" pitchFamily="50" charset="0"/>
                          <a:ea typeface="Times New Roman" panose="02020603050405020304" pitchFamily="18" charset="0"/>
                          <a:cs typeface="Georgia" panose="02040502050405020303" pitchFamily="18" charset="0"/>
                        </a:rPr>
                        <a:t>Costo de Siniestralidad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Clave costo de siniestralidad: 130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ES" sz="1000" dirty="0">
                          <a:effectLst/>
                          <a:latin typeface="Soberana Sans" panose="02000000000000000000" pitchFamily="50" charset="0"/>
                          <a:ea typeface="Times New Roman" panose="02020603050405020304" pitchFamily="18" charset="0"/>
                          <a:cs typeface="Georgia" panose="02040502050405020303" pitchFamily="18" charset="0"/>
                        </a:rPr>
                        <a:t>Monto recuperado de reaseguro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00622220"/>
                  </a:ext>
                </a:extLst>
              </a:tr>
            </a:tbl>
          </a:graphicData>
        </a:graphic>
      </p:graphicFrame>
      <p:sp>
        <p:nvSpPr>
          <p:cNvPr id="16" name="Google Shape;110;p18">
            <a:extLst>
              <a:ext uri="{FF2B5EF4-FFF2-40B4-BE49-F238E27FC236}">
                <a16:creationId xmlns:a16="http://schemas.microsoft.com/office/drawing/2014/main" id="{5EFB74DC-D9B4-42CE-94FB-D9541BED484F}"/>
              </a:ext>
            </a:extLst>
          </p:cNvPr>
          <p:cNvSpPr txBox="1">
            <a:spLocks/>
          </p:cNvSpPr>
          <p:nvPr/>
        </p:nvSpPr>
        <p:spPr>
          <a:xfrm>
            <a:off x="1025707" y="3174604"/>
            <a:ext cx="5234312" cy="4381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None/>
            </a:pPr>
            <a:r>
              <a:rPr lang="es-MX" sz="1600" b="1" dirty="0"/>
              <a:t>Monto recuperado de reaseguro</a:t>
            </a:r>
          </a:p>
        </p:txBody>
      </p:sp>
    </p:spTree>
    <p:extLst>
      <p:ext uri="{BB962C8B-B14F-4D97-AF65-F5344CB8AC3E}">
        <p14:creationId xmlns:p14="http://schemas.microsoft.com/office/powerpoint/2010/main" val="1096413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Periodo de espera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lgn="just">
              <a:buNone/>
            </a:pPr>
            <a:r>
              <a:rPr lang="es-MX" sz="1400" dirty="0"/>
              <a:t>Se registrará el número de meses estipulados en la póliza que deben transcurrir desde la fecha en que sucedió o se diagnosticó la cobertura protegida para poder iniciar el trámite de reclamación. En caso de que no exista periodo de espera para la cobertura, este campo se reportará en cero.</a:t>
            </a:r>
            <a:endParaRPr lang="es-ES"/>
          </a:p>
          <a:p>
            <a:pPr>
              <a:buFont typeface="Wingdings" panose="05000000000000000000" pitchFamily="2" charset="2"/>
              <a:buChar char="§"/>
            </a:pPr>
            <a:endParaRPr lang="es-MX" sz="1400" dirty="0"/>
          </a:p>
          <a:p>
            <a:pPr>
              <a:buFont typeface="Wingdings" panose="05000000000000000000" pitchFamily="2" charset="2"/>
              <a:buChar char="§"/>
            </a:pPr>
            <a:r>
              <a:rPr lang="es-MX" sz="1400" dirty="0"/>
              <a:t>El </a:t>
            </a:r>
            <a:r>
              <a:rPr lang="es-MX" sz="1400" b="1" dirty="0"/>
              <a:t>periodo de espera</a:t>
            </a:r>
            <a:r>
              <a:rPr lang="es-MX" sz="1400" dirty="0"/>
              <a:t> debe ser </a:t>
            </a:r>
            <a:r>
              <a:rPr lang="es-MX" sz="1400" b="1" dirty="0"/>
              <a:t>mayor</a:t>
            </a:r>
            <a:r>
              <a:rPr lang="es-MX" sz="1400" dirty="0"/>
              <a:t> o </a:t>
            </a:r>
            <a:r>
              <a:rPr lang="es-MX" sz="1400" b="1" dirty="0"/>
              <a:t>igual</a:t>
            </a:r>
            <a:r>
              <a:rPr lang="es-MX" sz="1400" dirty="0"/>
              <a:t> a 0.</a:t>
            </a:r>
          </a:p>
          <a:p>
            <a:pPr>
              <a:buFont typeface="Wingdings" panose="05000000000000000000" pitchFamily="2" charset="2"/>
              <a:buChar char="§"/>
            </a:pPr>
            <a:endParaRPr lang="es-MX" sz="1400" dirty="0"/>
          </a:p>
          <a:p>
            <a:pPr>
              <a:buFont typeface="Wingdings" panose="05000000000000000000" pitchFamily="2" charset="2"/>
              <a:buChar char="§"/>
            </a:pPr>
            <a:r>
              <a:rPr lang="es-MX" sz="1400" dirty="0"/>
              <a:t>Si el </a:t>
            </a:r>
            <a:r>
              <a:rPr lang="es-MX" sz="1400" b="1" dirty="0"/>
              <a:t>periodo de espera</a:t>
            </a:r>
            <a:r>
              <a:rPr lang="es-MX" sz="1400" dirty="0"/>
              <a:t> es </a:t>
            </a:r>
            <a:r>
              <a:rPr lang="es-MX" sz="1400" b="1" dirty="0"/>
              <a:t>mayor</a:t>
            </a:r>
            <a:r>
              <a:rPr lang="es-MX" sz="1400" dirty="0"/>
              <a:t> a 0 entonces la cobertura debe ser </a:t>
            </a:r>
            <a:r>
              <a:rPr lang="es-MX" sz="1400" b="1" dirty="0"/>
              <a:t>igual</a:t>
            </a:r>
            <a:r>
              <a:rPr lang="es-MX" sz="1400" dirty="0"/>
              <a:t> a Indemnización Diaria por Incapacidad Total o Parcial (clave 3) o Invalidez total y permanente (clave 5).</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40</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2951452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Suma asegurada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lgn="just">
              <a:buNone/>
            </a:pPr>
            <a:r>
              <a:rPr lang="es-MX" sz="1800" dirty="0"/>
              <a:t>Se registrará el monto de suma asegurada cubierta para el beneficio adquirido.</a:t>
            </a:r>
            <a:endParaRPr lang="es-ES"/>
          </a:p>
          <a:p>
            <a:pPr>
              <a:buFont typeface="Wingdings" panose="05000000000000000000" pitchFamily="2" charset="2"/>
              <a:buChar char="§"/>
            </a:pPr>
            <a:endParaRPr lang="es-MX" sz="1800" dirty="0"/>
          </a:p>
          <a:p>
            <a:pPr>
              <a:buFont typeface="Wingdings" panose="05000000000000000000" pitchFamily="2" charset="2"/>
              <a:buChar char="§"/>
            </a:pPr>
            <a:r>
              <a:rPr lang="es-MX" sz="1800" dirty="0"/>
              <a:t>La </a:t>
            </a:r>
            <a:r>
              <a:rPr lang="es-MX" sz="1800" b="1" dirty="0"/>
              <a:t>suma asegurada </a:t>
            </a:r>
            <a:r>
              <a:rPr lang="es-MX" sz="1800" dirty="0"/>
              <a:t>debe ser </a:t>
            </a:r>
            <a:r>
              <a:rPr lang="es-MX" sz="1800" b="1" dirty="0"/>
              <a:t>mayor</a:t>
            </a:r>
            <a:r>
              <a:rPr lang="es-MX" sz="1800" dirty="0"/>
              <a:t> a 0.</a:t>
            </a:r>
          </a:p>
          <a:p>
            <a:pPr marL="76200" indent="0">
              <a:buNone/>
            </a:pPr>
            <a:endParaRPr lang="es-MX" sz="18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41</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2777783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Prima emitida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buNone/>
            </a:pPr>
            <a:r>
              <a:rPr lang="es-MX" sz="1400" dirty="0"/>
              <a:t>Se registrará la prima emitida en el periodo de reporte para el beneficio adquirido.</a:t>
            </a:r>
          </a:p>
          <a:p>
            <a:pPr>
              <a:buFont typeface="Wingdings" panose="05000000000000000000" pitchFamily="2" charset="2"/>
              <a:buChar char="§"/>
            </a:pPr>
            <a:endParaRPr lang="es-MX" sz="1400" dirty="0"/>
          </a:p>
          <a:p>
            <a:pPr>
              <a:buFont typeface="Wingdings" panose="05000000000000000000" pitchFamily="2" charset="2"/>
              <a:buChar char="§"/>
            </a:pPr>
            <a:r>
              <a:rPr lang="es-MX" sz="1400" dirty="0"/>
              <a:t>La </a:t>
            </a:r>
            <a:r>
              <a:rPr lang="es-MX" sz="1400" b="1" dirty="0"/>
              <a:t>prima emitida</a:t>
            </a:r>
            <a:r>
              <a:rPr lang="es-MX" sz="1400" dirty="0"/>
              <a:t> debe ser </a:t>
            </a:r>
            <a:r>
              <a:rPr lang="es-MX" sz="1400" b="1" dirty="0"/>
              <a:t>menor</a:t>
            </a:r>
            <a:r>
              <a:rPr lang="es-MX" sz="1400" dirty="0"/>
              <a:t> a la suma asegurada.</a:t>
            </a:r>
          </a:p>
          <a:p>
            <a:pPr>
              <a:buFont typeface="Wingdings" panose="05000000000000000000" pitchFamily="2" charset="2"/>
              <a:buChar char="§"/>
            </a:pPr>
            <a:endParaRPr lang="es-MX" sz="1400" dirty="0"/>
          </a:p>
          <a:p>
            <a:pPr>
              <a:buFont typeface="Wingdings" panose="05000000000000000000" pitchFamily="2" charset="2"/>
              <a:buChar char="§"/>
            </a:pPr>
            <a:r>
              <a:rPr lang="es-MX" sz="1400" dirty="0"/>
              <a:t>Si fecha emisión es </a:t>
            </a:r>
            <a:r>
              <a:rPr lang="es-MX" sz="1400" b="1" dirty="0"/>
              <a:t>igual</a:t>
            </a:r>
            <a:r>
              <a:rPr lang="es-MX" sz="1400" dirty="0"/>
              <a:t> a año de reporte y el estatus es </a:t>
            </a:r>
            <a:r>
              <a:rPr lang="es-MX" sz="1400" b="1" dirty="0"/>
              <a:t>distinto</a:t>
            </a:r>
            <a:r>
              <a:rPr lang="es-MX" sz="1400" dirty="0"/>
              <a:t> de cancelada (clave 3) entonces la </a:t>
            </a:r>
            <a:r>
              <a:rPr lang="es-MX" sz="1400" b="1" dirty="0"/>
              <a:t>prima emitida</a:t>
            </a:r>
            <a:r>
              <a:rPr lang="es-MX" sz="1400" dirty="0"/>
              <a:t> debe ser </a:t>
            </a:r>
            <a:r>
              <a:rPr lang="es-MX" sz="1400" b="1" dirty="0"/>
              <a:t>mayor</a:t>
            </a:r>
            <a:r>
              <a:rPr lang="es-MX" sz="1400" dirty="0"/>
              <a:t> a 0.</a:t>
            </a:r>
          </a:p>
          <a:p>
            <a:pPr>
              <a:buFont typeface="Wingdings" panose="05000000000000000000" pitchFamily="2" charset="2"/>
              <a:buChar char="§"/>
            </a:pPr>
            <a:endParaRPr lang="es-MX" sz="1400" dirty="0"/>
          </a:p>
          <a:p>
            <a:pPr>
              <a:buFont typeface="Wingdings" panose="05000000000000000000" pitchFamily="2" charset="2"/>
              <a:buChar char="§"/>
            </a:pPr>
            <a:r>
              <a:rPr lang="es-MX" sz="1400" dirty="0"/>
              <a:t>Si fecha emisión es </a:t>
            </a:r>
            <a:r>
              <a:rPr lang="es-MX" sz="1400" b="1" dirty="0"/>
              <a:t>igual</a:t>
            </a:r>
            <a:r>
              <a:rPr lang="es-MX" sz="1400" dirty="0"/>
              <a:t> al año de reporte y la moneda es nacional entonces la </a:t>
            </a:r>
            <a:r>
              <a:rPr lang="es-MX" sz="1400" b="1" dirty="0"/>
              <a:t>prima</a:t>
            </a:r>
            <a:r>
              <a:rPr lang="es-MX" sz="1400" dirty="0"/>
              <a:t> </a:t>
            </a:r>
            <a:r>
              <a:rPr lang="es-MX" sz="1400" b="1" dirty="0"/>
              <a:t>emitida</a:t>
            </a:r>
            <a:r>
              <a:rPr lang="es-MX" sz="1400" dirty="0"/>
              <a:t> debe ser </a:t>
            </a:r>
            <a:r>
              <a:rPr lang="es-MX" sz="1400" b="1" dirty="0"/>
              <a:t>mayor </a:t>
            </a:r>
            <a:r>
              <a:rPr lang="es-MX" sz="1400" dirty="0"/>
              <a:t>o</a:t>
            </a:r>
            <a:r>
              <a:rPr lang="es-MX" sz="1400" b="1" dirty="0"/>
              <a:t> igual</a:t>
            </a:r>
            <a:r>
              <a:rPr lang="es-MX" sz="1400" dirty="0"/>
              <a:t> a 0.</a:t>
            </a:r>
          </a:p>
          <a:p>
            <a:pPr>
              <a:buFont typeface="Wingdings" panose="05000000000000000000" pitchFamily="2" charset="2"/>
              <a:buChar char="§"/>
            </a:pPr>
            <a:endParaRPr lang="es-MX" sz="14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42</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1166514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Prima devengada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22671" y="1496961"/>
            <a:ext cx="5802819" cy="3228598"/>
          </a:xfrm>
          <a:prstGeom prst="rect">
            <a:avLst/>
          </a:prstGeom>
        </p:spPr>
        <p:txBody>
          <a:bodyPr spcFirstLastPara="1" wrap="square" lIns="91425" tIns="91425" rIns="91425" bIns="91425" anchor="t" anchorCtr="0">
            <a:noAutofit/>
          </a:bodyPr>
          <a:lstStyle/>
          <a:p>
            <a:pPr marL="76200" indent="0">
              <a:buNone/>
            </a:pPr>
            <a:r>
              <a:rPr lang="es-MX" sz="1600" dirty="0"/>
              <a:t>Se debe reportar la parte proporcional de la prima emitida que corresponde al periodo transcurrido a la fecha de cierre del ejercicio.</a:t>
            </a:r>
          </a:p>
          <a:p>
            <a:pPr>
              <a:buFont typeface="Wingdings" panose="05000000000000000000" pitchFamily="2" charset="2"/>
              <a:buChar char="§"/>
            </a:pPr>
            <a:endParaRPr lang="es-MX" sz="1600" dirty="0"/>
          </a:p>
          <a:p>
            <a:pPr>
              <a:buFont typeface="Wingdings" panose="05000000000000000000" pitchFamily="2" charset="2"/>
              <a:buChar char="§"/>
            </a:pPr>
            <a:r>
              <a:rPr lang="es-MX" sz="1600" dirty="0"/>
              <a:t>Si la moneda es nacional entonces la </a:t>
            </a:r>
            <a:r>
              <a:rPr lang="es-MX" sz="1600" b="1" dirty="0"/>
              <a:t>prima</a:t>
            </a:r>
            <a:r>
              <a:rPr lang="es-MX" sz="1600" dirty="0"/>
              <a:t> </a:t>
            </a:r>
            <a:r>
              <a:rPr lang="es-MX" sz="1600" b="1" dirty="0"/>
              <a:t>devengada</a:t>
            </a:r>
            <a:r>
              <a:rPr lang="es-MX" sz="1600" dirty="0"/>
              <a:t> debe ser </a:t>
            </a:r>
            <a:r>
              <a:rPr lang="es-MX" sz="1600" b="1" dirty="0"/>
              <a:t>mayor</a:t>
            </a:r>
            <a:r>
              <a:rPr lang="es-MX" sz="1600" dirty="0"/>
              <a:t> o </a:t>
            </a:r>
            <a:r>
              <a:rPr lang="es-MX" sz="1600" b="1" dirty="0"/>
              <a:t>igual</a:t>
            </a:r>
            <a:r>
              <a:rPr lang="es-MX" sz="1600" dirty="0"/>
              <a:t> a 0.</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43</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2026764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Prima devengada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523568" y="1386348"/>
            <a:ext cx="5987175" cy="3213850"/>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s-MX" sz="1800" dirty="0"/>
              <a:t>Si el estatus es </a:t>
            </a:r>
            <a:r>
              <a:rPr lang="es-MX" sz="1800" b="1" dirty="0"/>
              <a:t>igual</a:t>
            </a:r>
            <a:r>
              <a:rPr lang="es-MX" sz="1800" dirty="0"/>
              <a:t> a vigor (clave 1) entonces la </a:t>
            </a:r>
            <a:r>
              <a:rPr lang="es-MX" sz="1800" b="1" dirty="0"/>
              <a:t>prima devengada </a:t>
            </a:r>
            <a:r>
              <a:rPr lang="es-MX" sz="1800" dirty="0"/>
              <a:t>debe ser </a:t>
            </a:r>
            <a:r>
              <a:rPr lang="es-MX" sz="1800" b="1" dirty="0"/>
              <a:t>menor</a:t>
            </a:r>
            <a:r>
              <a:rPr lang="es-MX" sz="1800" dirty="0"/>
              <a:t> a prima emitida.</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44</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1" name="Conector recto 10">
            <a:extLst>
              <a:ext uri="{FF2B5EF4-FFF2-40B4-BE49-F238E27FC236}">
                <a16:creationId xmlns:a16="http://schemas.microsoft.com/office/drawing/2014/main" id="{BC0BCEE2-1AA1-4460-8CF8-6A0E088374E3}"/>
              </a:ext>
            </a:extLst>
          </p:cNvPr>
          <p:cNvCxnSpPr>
            <a:cxnSpLocks/>
          </p:cNvCxnSpPr>
          <p:nvPr/>
        </p:nvCxnSpPr>
        <p:spPr>
          <a:xfrm>
            <a:off x="1095652" y="3245512"/>
            <a:ext cx="5378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EFB3360A-3590-4E2B-BD88-CF312C8A4551}"/>
              </a:ext>
            </a:extLst>
          </p:cNvPr>
          <p:cNvCxnSpPr>
            <a:cxnSpLocks/>
          </p:cNvCxnSpPr>
          <p:nvPr/>
        </p:nvCxnSpPr>
        <p:spPr>
          <a:xfrm>
            <a:off x="2741382" y="2969860"/>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A49D4F7F-6E83-4ACD-9145-3498FE324898}"/>
              </a:ext>
            </a:extLst>
          </p:cNvPr>
          <p:cNvSpPr txBox="1"/>
          <p:nvPr/>
        </p:nvSpPr>
        <p:spPr>
          <a:xfrm>
            <a:off x="2719914" y="3432787"/>
            <a:ext cx="1443791" cy="276999"/>
          </a:xfrm>
          <a:prstGeom prst="rect">
            <a:avLst/>
          </a:prstGeom>
          <a:noFill/>
        </p:spPr>
        <p:txBody>
          <a:bodyPr wrap="square" rtlCol="0">
            <a:spAutoFit/>
          </a:bodyPr>
          <a:lstStyle/>
          <a:p>
            <a:pPr algn="ctr"/>
            <a:r>
              <a:rPr lang="es-MX" sz="1200" dirty="0"/>
              <a:t>Diciembre 2021</a:t>
            </a:r>
          </a:p>
        </p:txBody>
      </p:sp>
      <p:sp>
        <p:nvSpPr>
          <p:cNvPr id="14" name="CuadroTexto 13">
            <a:extLst>
              <a:ext uri="{FF2B5EF4-FFF2-40B4-BE49-F238E27FC236}">
                <a16:creationId xmlns:a16="http://schemas.microsoft.com/office/drawing/2014/main" id="{D7E5D2A9-F16D-4FC2-8CBD-55301C4282F8}"/>
              </a:ext>
            </a:extLst>
          </p:cNvPr>
          <p:cNvSpPr txBox="1"/>
          <p:nvPr/>
        </p:nvSpPr>
        <p:spPr>
          <a:xfrm>
            <a:off x="1735285" y="3331981"/>
            <a:ext cx="831727" cy="307777"/>
          </a:xfrm>
          <a:prstGeom prst="rect">
            <a:avLst/>
          </a:prstGeom>
          <a:noFill/>
        </p:spPr>
        <p:txBody>
          <a:bodyPr wrap="square" rtlCol="0">
            <a:spAutoFit/>
          </a:bodyPr>
          <a:lstStyle/>
          <a:p>
            <a:pPr algn="ctr"/>
            <a:r>
              <a:rPr lang="es-MX" dirty="0"/>
              <a:t>…</a:t>
            </a:r>
          </a:p>
        </p:txBody>
      </p:sp>
      <p:sp>
        <p:nvSpPr>
          <p:cNvPr id="15" name="CuadroTexto 14">
            <a:extLst>
              <a:ext uri="{FF2B5EF4-FFF2-40B4-BE49-F238E27FC236}">
                <a16:creationId xmlns:a16="http://schemas.microsoft.com/office/drawing/2014/main" id="{E3BE6487-0AE7-4DF9-8EB8-E323C1DF476B}"/>
              </a:ext>
            </a:extLst>
          </p:cNvPr>
          <p:cNvSpPr txBox="1"/>
          <p:nvPr/>
        </p:nvSpPr>
        <p:spPr>
          <a:xfrm>
            <a:off x="337661" y="3375593"/>
            <a:ext cx="1239253" cy="276999"/>
          </a:xfrm>
          <a:prstGeom prst="rect">
            <a:avLst/>
          </a:prstGeom>
          <a:noFill/>
        </p:spPr>
        <p:txBody>
          <a:bodyPr wrap="square" rtlCol="0">
            <a:spAutoFit/>
          </a:bodyPr>
          <a:lstStyle/>
          <a:p>
            <a:pPr algn="ctr"/>
            <a:r>
              <a:rPr lang="es-MX" sz="1200" dirty="0"/>
              <a:t>Marzo 2021</a:t>
            </a:r>
          </a:p>
        </p:txBody>
      </p:sp>
      <p:sp>
        <p:nvSpPr>
          <p:cNvPr id="16" name="CuadroTexto 15">
            <a:extLst>
              <a:ext uri="{FF2B5EF4-FFF2-40B4-BE49-F238E27FC236}">
                <a16:creationId xmlns:a16="http://schemas.microsoft.com/office/drawing/2014/main" id="{E0871E54-5DFE-4FCF-AE63-7EF9C7908C11}"/>
              </a:ext>
            </a:extLst>
          </p:cNvPr>
          <p:cNvSpPr txBox="1"/>
          <p:nvPr/>
        </p:nvSpPr>
        <p:spPr>
          <a:xfrm>
            <a:off x="441846" y="2681873"/>
            <a:ext cx="1020220" cy="400110"/>
          </a:xfrm>
          <a:prstGeom prst="rect">
            <a:avLst/>
          </a:prstGeom>
          <a:noFill/>
        </p:spPr>
        <p:txBody>
          <a:bodyPr wrap="square" rtlCol="0">
            <a:spAutoFit/>
          </a:bodyPr>
          <a:lstStyle/>
          <a:p>
            <a:pPr algn="ctr"/>
            <a:r>
              <a:rPr lang="es-MX" sz="1000" dirty="0"/>
              <a:t>Inicio de vigencia</a:t>
            </a:r>
          </a:p>
        </p:txBody>
      </p:sp>
      <p:sp>
        <p:nvSpPr>
          <p:cNvPr id="17" name="CuadroTexto 16">
            <a:extLst>
              <a:ext uri="{FF2B5EF4-FFF2-40B4-BE49-F238E27FC236}">
                <a16:creationId xmlns:a16="http://schemas.microsoft.com/office/drawing/2014/main" id="{2B2C8516-AB6D-4E4C-B281-F3761D33EFB6}"/>
              </a:ext>
            </a:extLst>
          </p:cNvPr>
          <p:cNvSpPr txBox="1"/>
          <p:nvPr/>
        </p:nvSpPr>
        <p:spPr>
          <a:xfrm>
            <a:off x="5385102" y="2748786"/>
            <a:ext cx="890337" cy="400110"/>
          </a:xfrm>
          <a:prstGeom prst="rect">
            <a:avLst/>
          </a:prstGeom>
          <a:noFill/>
        </p:spPr>
        <p:txBody>
          <a:bodyPr wrap="square" rtlCol="0">
            <a:spAutoFit/>
          </a:bodyPr>
          <a:lstStyle/>
          <a:p>
            <a:pPr algn="ctr"/>
            <a:r>
              <a:rPr lang="es-MX" sz="1000" dirty="0"/>
              <a:t>Fin de vigencia</a:t>
            </a:r>
          </a:p>
        </p:txBody>
      </p:sp>
      <p:cxnSp>
        <p:nvCxnSpPr>
          <p:cNvPr id="18" name="Conector recto 17">
            <a:extLst>
              <a:ext uri="{FF2B5EF4-FFF2-40B4-BE49-F238E27FC236}">
                <a16:creationId xmlns:a16="http://schemas.microsoft.com/office/drawing/2014/main" id="{C463E519-EA6B-4EB4-886B-6D4770E4FEB4}"/>
              </a:ext>
            </a:extLst>
          </p:cNvPr>
          <p:cNvCxnSpPr>
            <a:cxnSpLocks/>
          </p:cNvCxnSpPr>
          <p:nvPr/>
        </p:nvCxnSpPr>
        <p:spPr>
          <a:xfrm>
            <a:off x="4072878" y="3042049"/>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A6AABA2B-1E05-43F9-85D5-61907C632F13}"/>
              </a:ext>
            </a:extLst>
          </p:cNvPr>
          <p:cNvCxnSpPr>
            <a:cxnSpLocks/>
          </p:cNvCxnSpPr>
          <p:nvPr/>
        </p:nvCxnSpPr>
        <p:spPr>
          <a:xfrm>
            <a:off x="1458014" y="2901679"/>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4C459294-9510-4B73-B414-BA8CA8287F82}"/>
              </a:ext>
            </a:extLst>
          </p:cNvPr>
          <p:cNvSpPr txBox="1"/>
          <p:nvPr/>
        </p:nvSpPr>
        <p:spPr>
          <a:xfrm>
            <a:off x="482041" y="3785075"/>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27" name="Conector recto 26">
            <a:extLst>
              <a:ext uri="{FF2B5EF4-FFF2-40B4-BE49-F238E27FC236}">
                <a16:creationId xmlns:a16="http://schemas.microsoft.com/office/drawing/2014/main" id="{D5E1AF33-6FB9-4B55-B512-83760A38B7AD}"/>
              </a:ext>
            </a:extLst>
          </p:cNvPr>
          <p:cNvCxnSpPr>
            <a:cxnSpLocks/>
          </p:cNvCxnSpPr>
          <p:nvPr/>
        </p:nvCxnSpPr>
        <p:spPr>
          <a:xfrm>
            <a:off x="5071498" y="2989912"/>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35FBA885-C04A-4657-9E40-09A4860C4686}"/>
              </a:ext>
            </a:extLst>
          </p:cNvPr>
          <p:cNvSpPr txBox="1"/>
          <p:nvPr/>
        </p:nvSpPr>
        <p:spPr>
          <a:xfrm>
            <a:off x="5025968" y="3476901"/>
            <a:ext cx="1443791" cy="276999"/>
          </a:xfrm>
          <a:prstGeom prst="rect">
            <a:avLst/>
          </a:prstGeom>
          <a:noFill/>
        </p:spPr>
        <p:txBody>
          <a:bodyPr wrap="square" rtlCol="0">
            <a:spAutoFit/>
          </a:bodyPr>
          <a:lstStyle/>
          <a:p>
            <a:pPr algn="ctr"/>
            <a:r>
              <a:rPr lang="es-MX" sz="1200" dirty="0"/>
              <a:t>Marzo 2022</a:t>
            </a:r>
          </a:p>
        </p:txBody>
      </p:sp>
      <p:cxnSp>
        <p:nvCxnSpPr>
          <p:cNvPr id="29" name="Conector recto 28">
            <a:extLst>
              <a:ext uri="{FF2B5EF4-FFF2-40B4-BE49-F238E27FC236}">
                <a16:creationId xmlns:a16="http://schemas.microsoft.com/office/drawing/2014/main" id="{CBD96B1B-BBF9-4DF1-A415-A124A18F0933}"/>
              </a:ext>
            </a:extLst>
          </p:cNvPr>
          <p:cNvCxnSpPr>
            <a:cxnSpLocks/>
          </p:cNvCxnSpPr>
          <p:nvPr/>
        </p:nvCxnSpPr>
        <p:spPr>
          <a:xfrm>
            <a:off x="6246584" y="2941785"/>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39692B8A-C90C-4B52-81F3-FD4BFE8AD24A}"/>
              </a:ext>
            </a:extLst>
          </p:cNvPr>
          <p:cNvSpPr txBox="1"/>
          <p:nvPr/>
        </p:nvSpPr>
        <p:spPr>
          <a:xfrm>
            <a:off x="2956533" y="3684812"/>
            <a:ext cx="1098886" cy="1015663"/>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$30,137</a:t>
            </a:r>
          </a:p>
        </p:txBody>
      </p:sp>
      <p:sp>
        <p:nvSpPr>
          <p:cNvPr id="31" name="Rectángulo 30">
            <a:extLst>
              <a:ext uri="{FF2B5EF4-FFF2-40B4-BE49-F238E27FC236}">
                <a16:creationId xmlns:a16="http://schemas.microsoft.com/office/drawing/2014/main" id="{42CB416C-990C-44AB-85CC-8162C8A7213E}"/>
              </a:ext>
            </a:extLst>
          </p:cNvPr>
          <p:cNvSpPr/>
          <p:nvPr/>
        </p:nvSpPr>
        <p:spPr>
          <a:xfrm>
            <a:off x="2840229" y="2440469"/>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CuadroTexto 31">
            <a:extLst>
              <a:ext uri="{FF2B5EF4-FFF2-40B4-BE49-F238E27FC236}">
                <a16:creationId xmlns:a16="http://schemas.microsoft.com/office/drawing/2014/main" id="{915CF9B0-AC1D-4AC1-BCC7-53EA61C081E2}"/>
              </a:ext>
            </a:extLst>
          </p:cNvPr>
          <p:cNvSpPr txBox="1"/>
          <p:nvPr/>
        </p:nvSpPr>
        <p:spPr>
          <a:xfrm>
            <a:off x="3065595" y="2641538"/>
            <a:ext cx="890337" cy="400110"/>
          </a:xfrm>
          <a:prstGeom prst="rect">
            <a:avLst/>
          </a:prstGeom>
          <a:noFill/>
        </p:spPr>
        <p:txBody>
          <a:bodyPr wrap="square" rtlCol="0">
            <a:spAutoFit/>
          </a:bodyPr>
          <a:lstStyle/>
          <a:p>
            <a:pPr algn="ctr"/>
            <a:r>
              <a:rPr lang="es-MX" sz="1000" b="1" dirty="0"/>
              <a:t>Póliza en vigor</a:t>
            </a:r>
          </a:p>
        </p:txBody>
      </p:sp>
    </p:spTree>
    <p:extLst>
      <p:ext uri="{BB962C8B-B14F-4D97-AF65-F5344CB8AC3E}">
        <p14:creationId xmlns:p14="http://schemas.microsoft.com/office/powerpoint/2010/main" val="4147509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Prima devengada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414009" y="1343793"/>
            <a:ext cx="6133605" cy="3405578"/>
          </a:xfrm>
          <a:prstGeom prst="rect">
            <a:avLst/>
          </a:prstGeom>
        </p:spPr>
        <p:txBody>
          <a:bodyPr spcFirstLastPara="1" wrap="square" lIns="91425" tIns="91425" rIns="91425" bIns="91425" anchor="t" anchorCtr="0">
            <a:noAutofit/>
          </a:bodyPr>
          <a:lstStyle/>
          <a:p>
            <a:pPr algn="just">
              <a:buFont typeface="Wingdings"/>
              <a:buChar char="§"/>
            </a:pPr>
            <a:r>
              <a:rPr lang="es-MX" sz="1300" dirty="0">
                <a:latin typeface="Arial"/>
              </a:rPr>
              <a:t>Si el estatus es </a:t>
            </a:r>
            <a:r>
              <a:rPr lang="es-MX" sz="1300" b="1" dirty="0">
                <a:latin typeface="Arial"/>
              </a:rPr>
              <a:t>igual</a:t>
            </a:r>
            <a:r>
              <a:rPr lang="es-MX" sz="1300" dirty="0">
                <a:latin typeface="Arial"/>
              </a:rPr>
              <a:t> a expirada o terminada (clave 2) entonces la </a:t>
            </a:r>
            <a:r>
              <a:rPr lang="es-MX" sz="1300" b="1" dirty="0">
                <a:latin typeface="Arial"/>
              </a:rPr>
              <a:t>prima</a:t>
            </a:r>
            <a:r>
              <a:rPr lang="es-MX" sz="1300" dirty="0">
                <a:latin typeface="Arial"/>
              </a:rPr>
              <a:t> </a:t>
            </a:r>
            <a:r>
              <a:rPr lang="es-MX" sz="1300" b="1" dirty="0">
                <a:latin typeface="Arial"/>
              </a:rPr>
              <a:t>devengada</a:t>
            </a:r>
            <a:r>
              <a:rPr lang="es-MX" sz="1300" dirty="0">
                <a:latin typeface="Arial"/>
              </a:rPr>
              <a:t> debe ser </a:t>
            </a:r>
            <a:r>
              <a:rPr lang="es-MX" sz="1300" b="1" dirty="0">
                <a:latin typeface="Arial"/>
              </a:rPr>
              <a:t>igual</a:t>
            </a:r>
            <a:r>
              <a:rPr lang="es-MX" sz="1300" dirty="0">
                <a:latin typeface="Arial"/>
              </a:rPr>
              <a:t> a prima emitida. (Nota: Sumar la prima emitida de años anteriores)</a:t>
            </a:r>
            <a:endParaRPr lang="es-ES" sz="1300"/>
          </a:p>
          <a:p>
            <a:pPr>
              <a:buFont typeface="Wingdings"/>
              <a:buChar char="§"/>
            </a:pPr>
            <a:endParaRPr lang="es-MX" sz="1300" dirty="0"/>
          </a:p>
          <a:p>
            <a:pPr>
              <a:buFont typeface="Wingdings"/>
              <a:buChar char="§"/>
            </a:pPr>
            <a:r>
              <a:rPr lang="es-MX" sz="1300" dirty="0">
                <a:latin typeface="Arial"/>
              </a:rPr>
              <a:t>Si el estatus es </a:t>
            </a:r>
            <a:r>
              <a:rPr lang="es-MX" sz="1300" b="1" dirty="0">
                <a:latin typeface="Arial"/>
              </a:rPr>
              <a:t>igual</a:t>
            </a:r>
            <a:r>
              <a:rPr lang="es-MX" sz="1300" dirty="0">
                <a:latin typeface="Arial"/>
              </a:rPr>
              <a:t> a expirada o terminada (clave 2) entonces la </a:t>
            </a:r>
            <a:r>
              <a:rPr lang="es-MX" sz="1300" b="1" dirty="0">
                <a:latin typeface="Arial"/>
              </a:rPr>
              <a:t>prima devengada</a:t>
            </a:r>
            <a:r>
              <a:rPr lang="es-MX" sz="1300" dirty="0">
                <a:latin typeface="Arial"/>
              </a:rPr>
              <a:t> debe ser </a:t>
            </a:r>
            <a:r>
              <a:rPr lang="es-MX" sz="1300" b="1" dirty="0">
                <a:latin typeface="Arial"/>
              </a:rPr>
              <a:t>mayor o igual</a:t>
            </a:r>
            <a:r>
              <a:rPr lang="es-MX" sz="1300" dirty="0">
                <a:latin typeface="Arial"/>
              </a:rPr>
              <a:t> a la prima emitida.</a:t>
            </a:r>
            <a:endParaRPr lang="es-ES" sz="1300">
              <a:latin typeface="Arial"/>
            </a:endParaRPr>
          </a:p>
          <a:p>
            <a:pPr>
              <a:buFont typeface="Wingdings" panose="05000000000000000000" pitchFamily="2" charset="2"/>
              <a:buChar char="§"/>
            </a:pPr>
            <a:endParaRPr lang="es-MX" sz="1600" dirty="0"/>
          </a:p>
          <a:p>
            <a:pPr>
              <a:buFont typeface="Wingdings" panose="05000000000000000000" pitchFamily="2" charset="2"/>
              <a:buChar char="§"/>
            </a:pPr>
            <a:endParaRPr lang="es-MX" sz="16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45</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4" name="Conector recto 13">
            <a:extLst>
              <a:ext uri="{FF2B5EF4-FFF2-40B4-BE49-F238E27FC236}">
                <a16:creationId xmlns:a16="http://schemas.microsoft.com/office/drawing/2014/main" id="{FB3F3D3C-950E-4232-A004-D79DC41A6D61}"/>
              </a:ext>
            </a:extLst>
          </p:cNvPr>
          <p:cNvCxnSpPr>
            <a:cxnSpLocks/>
          </p:cNvCxnSpPr>
          <p:nvPr/>
        </p:nvCxnSpPr>
        <p:spPr>
          <a:xfrm>
            <a:off x="1125149" y="3631505"/>
            <a:ext cx="5378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993DD613-CE96-46F9-9323-485388866B01}"/>
              </a:ext>
            </a:extLst>
          </p:cNvPr>
          <p:cNvCxnSpPr>
            <a:cxnSpLocks/>
          </p:cNvCxnSpPr>
          <p:nvPr/>
        </p:nvCxnSpPr>
        <p:spPr>
          <a:xfrm>
            <a:off x="2770879" y="3266557"/>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8CBECD97-8790-416C-AC2F-B12F68D42107}"/>
              </a:ext>
            </a:extLst>
          </p:cNvPr>
          <p:cNvSpPr txBox="1"/>
          <p:nvPr/>
        </p:nvSpPr>
        <p:spPr>
          <a:xfrm>
            <a:off x="2761317" y="3765203"/>
            <a:ext cx="1443791" cy="261610"/>
          </a:xfrm>
          <a:prstGeom prst="rect">
            <a:avLst/>
          </a:prstGeom>
          <a:noFill/>
        </p:spPr>
        <p:txBody>
          <a:bodyPr wrap="square" rtlCol="0">
            <a:spAutoFit/>
          </a:bodyPr>
          <a:lstStyle/>
          <a:p>
            <a:pPr algn="ctr"/>
            <a:r>
              <a:rPr lang="es-MX" sz="1100" dirty="0"/>
              <a:t>Diciembre 2020</a:t>
            </a:r>
          </a:p>
        </p:txBody>
      </p:sp>
      <p:sp>
        <p:nvSpPr>
          <p:cNvPr id="17" name="CuadroTexto 16">
            <a:extLst>
              <a:ext uri="{FF2B5EF4-FFF2-40B4-BE49-F238E27FC236}">
                <a16:creationId xmlns:a16="http://schemas.microsoft.com/office/drawing/2014/main" id="{7D5315C3-B7F7-4ED9-A0FD-4194BEAE540F}"/>
              </a:ext>
            </a:extLst>
          </p:cNvPr>
          <p:cNvSpPr txBox="1"/>
          <p:nvPr/>
        </p:nvSpPr>
        <p:spPr>
          <a:xfrm>
            <a:off x="1869557" y="3433415"/>
            <a:ext cx="831727" cy="307777"/>
          </a:xfrm>
          <a:prstGeom prst="rect">
            <a:avLst/>
          </a:prstGeom>
          <a:noFill/>
        </p:spPr>
        <p:txBody>
          <a:bodyPr wrap="square" rtlCol="0">
            <a:spAutoFit/>
          </a:bodyPr>
          <a:lstStyle/>
          <a:p>
            <a:pPr algn="ctr"/>
            <a:r>
              <a:rPr lang="es-MX" dirty="0"/>
              <a:t>…</a:t>
            </a:r>
          </a:p>
        </p:txBody>
      </p:sp>
      <p:sp>
        <p:nvSpPr>
          <p:cNvPr id="18" name="CuadroTexto 17">
            <a:extLst>
              <a:ext uri="{FF2B5EF4-FFF2-40B4-BE49-F238E27FC236}">
                <a16:creationId xmlns:a16="http://schemas.microsoft.com/office/drawing/2014/main" id="{752276AF-F837-49CD-ABF9-16B7AC52880A}"/>
              </a:ext>
            </a:extLst>
          </p:cNvPr>
          <p:cNvSpPr txBox="1"/>
          <p:nvPr/>
        </p:nvSpPr>
        <p:spPr>
          <a:xfrm>
            <a:off x="390970" y="3767539"/>
            <a:ext cx="1239253" cy="246221"/>
          </a:xfrm>
          <a:prstGeom prst="rect">
            <a:avLst/>
          </a:prstGeom>
          <a:noFill/>
        </p:spPr>
        <p:txBody>
          <a:bodyPr wrap="square" lIns="91440" tIns="45720" rIns="91440" bIns="45720" rtlCol="0" anchor="t">
            <a:spAutoFit/>
          </a:bodyPr>
          <a:lstStyle/>
          <a:p>
            <a:pPr algn="ctr"/>
            <a:r>
              <a:rPr lang="es-MX" sz="1000" dirty="0"/>
              <a:t>Marzo 2020</a:t>
            </a:r>
          </a:p>
        </p:txBody>
      </p:sp>
      <p:sp>
        <p:nvSpPr>
          <p:cNvPr id="19" name="CuadroTexto 18">
            <a:extLst>
              <a:ext uri="{FF2B5EF4-FFF2-40B4-BE49-F238E27FC236}">
                <a16:creationId xmlns:a16="http://schemas.microsoft.com/office/drawing/2014/main" id="{39295A85-CB39-4E76-846F-982E6A8CC22A}"/>
              </a:ext>
            </a:extLst>
          </p:cNvPr>
          <p:cNvSpPr txBox="1"/>
          <p:nvPr/>
        </p:nvSpPr>
        <p:spPr>
          <a:xfrm>
            <a:off x="1631895" y="3121215"/>
            <a:ext cx="1020220" cy="400110"/>
          </a:xfrm>
          <a:prstGeom prst="rect">
            <a:avLst/>
          </a:prstGeom>
          <a:noFill/>
        </p:spPr>
        <p:txBody>
          <a:bodyPr wrap="square" rtlCol="0">
            <a:spAutoFit/>
          </a:bodyPr>
          <a:lstStyle/>
          <a:p>
            <a:pPr algn="ctr"/>
            <a:r>
              <a:rPr lang="es-MX" sz="1000" dirty="0"/>
              <a:t>Fin de vigencia</a:t>
            </a:r>
          </a:p>
        </p:txBody>
      </p:sp>
      <p:cxnSp>
        <p:nvCxnSpPr>
          <p:cNvPr id="27" name="Conector recto 26">
            <a:extLst>
              <a:ext uri="{FF2B5EF4-FFF2-40B4-BE49-F238E27FC236}">
                <a16:creationId xmlns:a16="http://schemas.microsoft.com/office/drawing/2014/main" id="{18CE75D0-718D-4427-A27C-BC24EE688F04}"/>
              </a:ext>
            </a:extLst>
          </p:cNvPr>
          <p:cNvCxnSpPr>
            <a:cxnSpLocks/>
          </p:cNvCxnSpPr>
          <p:nvPr/>
        </p:nvCxnSpPr>
        <p:spPr>
          <a:xfrm>
            <a:off x="4102375" y="3291121"/>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0BB7B64E-2894-47CC-B10A-F862DC40A1EC}"/>
              </a:ext>
            </a:extLst>
          </p:cNvPr>
          <p:cNvCxnSpPr>
            <a:cxnSpLocks/>
          </p:cNvCxnSpPr>
          <p:nvPr/>
        </p:nvCxnSpPr>
        <p:spPr>
          <a:xfrm>
            <a:off x="1487511" y="3216235"/>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92F4AE0A-E163-4600-A598-77E27B92B7DE}"/>
              </a:ext>
            </a:extLst>
          </p:cNvPr>
          <p:cNvSpPr txBox="1"/>
          <p:nvPr/>
        </p:nvSpPr>
        <p:spPr>
          <a:xfrm>
            <a:off x="467293" y="4028193"/>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30" name="Conector recto 29">
            <a:extLst>
              <a:ext uri="{FF2B5EF4-FFF2-40B4-BE49-F238E27FC236}">
                <a16:creationId xmlns:a16="http://schemas.microsoft.com/office/drawing/2014/main" id="{459C8C79-888C-4AC8-96BD-4B2506850CB3}"/>
              </a:ext>
            </a:extLst>
          </p:cNvPr>
          <p:cNvCxnSpPr>
            <a:cxnSpLocks/>
          </p:cNvCxnSpPr>
          <p:nvPr/>
        </p:nvCxnSpPr>
        <p:spPr>
          <a:xfrm>
            <a:off x="5136714" y="3215171"/>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F1482C33-8FB3-4E01-AA46-A7BB7DAC6079}"/>
              </a:ext>
            </a:extLst>
          </p:cNvPr>
          <p:cNvSpPr txBox="1"/>
          <p:nvPr/>
        </p:nvSpPr>
        <p:spPr>
          <a:xfrm>
            <a:off x="4987158" y="3337140"/>
            <a:ext cx="1467853" cy="246221"/>
          </a:xfrm>
          <a:prstGeom prst="rect">
            <a:avLst/>
          </a:prstGeom>
          <a:noFill/>
        </p:spPr>
        <p:txBody>
          <a:bodyPr wrap="square" lIns="91440" tIns="45720" rIns="91440" bIns="45720" rtlCol="0" anchor="t">
            <a:spAutoFit/>
          </a:bodyPr>
          <a:lstStyle/>
          <a:p>
            <a:pPr algn="ctr"/>
            <a:r>
              <a:rPr lang="es-MX" sz="1000" dirty="0"/>
              <a:t>Diciembre 2021</a:t>
            </a:r>
          </a:p>
        </p:txBody>
      </p:sp>
      <p:cxnSp>
        <p:nvCxnSpPr>
          <p:cNvPr id="32" name="Conector recto 31">
            <a:extLst>
              <a:ext uri="{FF2B5EF4-FFF2-40B4-BE49-F238E27FC236}">
                <a16:creationId xmlns:a16="http://schemas.microsoft.com/office/drawing/2014/main" id="{80CBBD5F-96DA-4499-BF16-727CEEEC9540}"/>
              </a:ext>
            </a:extLst>
          </p:cNvPr>
          <p:cNvCxnSpPr>
            <a:cxnSpLocks/>
          </p:cNvCxnSpPr>
          <p:nvPr/>
        </p:nvCxnSpPr>
        <p:spPr>
          <a:xfrm>
            <a:off x="6323706" y="3083701"/>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99603A16-8365-496A-B46C-F824D25E00B6}"/>
              </a:ext>
            </a:extLst>
          </p:cNvPr>
          <p:cNvSpPr txBox="1"/>
          <p:nvPr/>
        </p:nvSpPr>
        <p:spPr>
          <a:xfrm>
            <a:off x="5187809" y="3727518"/>
            <a:ext cx="1098886" cy="1015663"/>
          </a:xfrm>
          <a:prstGeom prst="rect">
            <a:avLst/>
          </a:prstGeom>
          <a:noFill/>
        </p:spPr>
        <p:txBody>
          <a:bodyPr wrap="square" rtlCol="0">
            <a:spAutoFit/>
          </a:bodyPr>
          <a:lstStyle/>
          <a:p>
            <a:pPr algn="ctr"/>
            <a:r>
              <a:rPr lang="es-MX" sz="1000" b="1" dirty="0"/>
              <a:t>Prima emitida $0</a:t>
            </a:r>
          </a:p>
          <a:p>
            <a:pPr algn="ctr"/>
            <a:endParaRPr lang="es-MX" sz="1000" b="1" dirty="0"/>
          </a:p>
          <a:p>
            <a:pPr algn="ctr"/>
            <a:r>
              <a:rPr lang="es-MX" sz="1000" b="1" dirty="0"/>
              <a:t>Prima devengada $40,000</a:t>
            </a:r>
          </a:p>
        </p:txBody>
      </p:sp>
      <p:sp>
        <p:nvSpPr>
          <p:cNvPr id="34" name="Rectángulo 33">
            <a:extLst>
              <a:ext uri="{FF2B5EF4-FFF2-40B4-BE49-F238E27FC236}">
                <a16:creationId xmlns:a16="http://schemas.microsoft.com/office/drawing/2014/main" id="{ECC05E6A-BEDC-4941-B07A-F8B9905A87ED}"/>
              </a:ext>
            </a:extLst>
          </p:cNvPr>
          <p:cNvSpPr/>
          <p:nvPr/>
        </p:nvSpPr>
        <p:spPr>
          <a:xfrm>
            <a:off x="5131536" y="2832413"/>
            <a:ext cx="1191253" cy="1964909"/>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CuadroTexto 34">
            <a:extLst>
              <a:ext uri="{FF2B5EF4-FFF2-40B4-BE49-F238E27FC236}">
                <a16:creationId xmlns:a16="http://schemas.microsoft.com/office/drawing/2014/main" id="{E28DF16F-FD9F-4466-A0C7-AD673829904A}"/>
              </a:ext>
            </a:extLst>
          </p:cNvPr>
          <p:cNvSpPr txBox="1"/>
          <p:nvPr/>
        </p:nvSpPr>
        <p:spPr>
          <a:xfrm>
            <a:off x="5279012" y="2910139"/>
            <a:ext cx="890337" cy="400110"/>
          </a:xfrm>
          <a:prstGeom prst="rect">
            <a:avLst/>
          </a:prstGeom>
          <a:noFill/>
        </p:spPr>
        <p:txBody>
          <a:bodyPr wrap="square" rtlCol="0">
            <a:spAutoFit/>
          </a:bodyPr>
          <a:lstStyle/>
          <a:p>
            <a:pPr algn="ctr"/>
            <a:r>
              <a:rPr lang="es-MX" sz="1000" b="1" dirty="0"/>
              <a:t>Expirada o terminada</a:t>
            </a:r>
          </a:p>
        </p:txBody>
      </p:sp>
    </p:spTree>
    <p:extLst>
      <p:ext uri="{BB962C8B-B14F-4D97-AF65-F5344CB8AC3E}">
        <p14:creationId xmlns:p14="http://schemas.microsoft.com/office/powerpoint/2010/main" val="3382721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Prima devengada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444137" y="1375953"/>
            <a:ext cx="6081354" cy="3349605"/>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s-MX" sz="1600" dirty="0"/>
              <a:t>Si el estatus es </a:t>
            </a:r>
            <a:r>
              <a:rPr lang="es-MX" sz="1600" b="1" dirty="0"/>
              <a:t>igual</a:t>
            </a:r>
            <a:r>
              <a:rPr lang="es-MX" sz="1600" dirty="0"/>
              <a:t> a cancelada (clave 3) entonces la </a:t>
            </a:r>
            <a:r>
              <a:rPr lang="es-MX" sz="1600" b="1" dirty="0"/>
              <a:t>prima devengada</a:t>
            </a:r>
            <a:r>
              <a:rPr lang="es-MX" sz="1600" dirty="0"/>
              <a:t> debe ser </a:t>
            </a:r>
            <a:r>
              <a:rPr lang="es-MX" sz="1600" b="1" dirty="0"/>
              <a:t>mayor</a:t>
            </a:r>
            <a:r>
              <a:rPr lang="es-MX" sz="1600" dirty="0"/>
              <a:t> o </a:t>
            </a:r>
            <a:r>
              <a:rPr lang="es-MX" sz="1600" b="1" dirty="0"/>
              <a:t>igual</a:t>
            </a:r>
            <a:r>
              <a:rPr lang="es-MX" sz="1600" dirty="0"/>
              <a:t> a prima emitida.</a:t>
            </a:r>
          </a:p>
          <a:p>
            <a:pPr marL="76200" indent="0">
              <a:buNone/>
            </a:pPr>
            <a:endParaRPr lang="es-MX" sz="1600" dirty="0"/>
          </a:p>
          <a:p>
            <a:pPr marL="76200" indent="0">
              <a:buNone/>
            </a:pPr>
            <a:endParaRPr lang="es-MX" sz="1600" dirty="0"/>
          </a:p>
          <a:p>
            <a:pPr marL="76200" indent="0">
              <a:buNone/>
            </a:pPr>
            <a:endParaRPr lang="es-MX" sz="1600" dirty="0"/>
          </a:p>
          <a:p>
            <a:pPr marL="76200" indent="0">
              <a:buNone/>
            </a:pPr>
            <a:endParaRPr lang="es-MX" sz="1600" dirty="0"/>
          </a:p>
          <a:p>
            <a:pPr>
              <a:buFont typeface="Wingdings" panose="05000000000000000000" pitchFamily="2" charset="2"/>
              <a:buChar char="§"/>
            </a:pPr>
            <a:endParaRPr lang="es-MX" sz="16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46</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2" name="Conector recto 11">
            <a:extLst>
              <a:ext uri="{FF2B5EF4-FFF2-40B4-BE49-F238E27FC236}">
                <a16:creationId xmlns:a16="http://schemas.microsoft.com/office/drawing/2014/main" id="{8E0A36E3-37AC-47EF-9909-AD289FEE604B}"/>
              </a:ext>
            </a:extLst>
          </p:cNvPr>
          <p:cNvCxnSpPr>
            <a:cxnSpLocks/>
          </p:cNvCxnSpPr>
          <p:nvPr/>
        </p:nvCxnSpPr>
        <p:spPr>
          <a:xfrm>
            <a:off x="673770" y="3193117"/>
            <a:ext cx="5851721" cy="19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49723CA7-927A-4631-AF0B-894D07296D36}"/>
              </a:ext>
            </a:extLst>
          </p:cNvPr>
          <p:cNvCxnSpPr>
            <a:cxnSpLocks/>
          </p:cNvCxnSpPr>
          <p:nvPr/>
        </p:nvCxnSpPr>
        <p:spPr>
          <a:xfrm>
            <a:off x="2319500" y="2917465"/>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3C53F8CD-138C-4511-9884-77091192FAB9}"/>
              </a:ext>
            </a:extLst>
          </p:cNvPr>
          <p:cNvSpPr txBox="1"/>
          <p:nvPr/>
        </p:nvSpPr>
        <p:spPr>
          <a:xfrm>
            <a:off x="2286001" y="3356329"/>
            <a:ext cx="1443791" cy="261610"/>
          </a:xfrm>
          <a:prstGeom prst="rect">
            <a:avLst/>
          </a:prstGeom>
          <a:noFill/>
        </p:spPr>
        <p:txBody>
          <a:bodyPr wrap="square" rtlCol="0">
            <a:spAutoFit/>
          </a:bodyPr>
          <a:lstStyle/>
          <a:p>
            <a:pPr algn="ctr"/>
            <a:r>
              <a:rPr lang="es-MX" sz="1100" dirty="0"/>
              <a:t>Septiembre 2021</a:t>
            </a:r>
          </a:p>
        </p:txBody>
      </p:sp>
      <p:sp>
        <p:nvSpPr>
          <p:cNvPr id="15" name="CuadroTexto 14">
            <a:extLst>
              <a:ext uri="{FF2B5EF4-FFF2-40B4-BE49-F238E27FC236}">
                <a16:creationId xmlns:a16="http://schemas.microsoft.com/office/drawing/2014/main" id="{44CB7AA4-E8D0-47A8-95C1-9637DE4134CF}"/>
              </a:ext>
            </a:extLst>
          </p:cNvPr>
          <p:cNvSpPr txBox="1"/>
          <p:nvPr/>
        </p:nvSpPr>
        <p:spPr>
          <a:xfrm>
            <a:off x="1418178" y="3251011"/>
            <a:ext cx="831727" cy="307777"/>
          </a:xfrm>
          <a:prstGeom prst="rect">
            <a:avLst/>
          </a:prstGeom>
          <a:noFill/>
        </p:spPr>
        <p:txBody>
          <a:bodyPr wrap="square" rtlCol="0">
            <a:spAutoFit/>
          </a:bodyPr>
          <a:lstStyle/>
          <a:p>
            <a:pPr algn="ctr"/>
            <a:r>
              <a:rPr lang="es-MX" dirty="0"/>
              <a:t>…</a:t>
            </a:r>
          </a:p>
        </p:txBody>
      </p:sp>
      <p:sp>
        <p:nvSpPr>
          <p:cNvPr id="16" name="CuadroTexto 15">
            <a:extLst>
              <a:ext uri="{FF2B5EF4-FFF2-40B4-BE49-F238E27FC236}">
                <a16:creationId xmlns:a16="http://schemas.microsoft.com/office/drawing/2014/main" id="{154B4AB9-2BFB-4C53-8169-7E680B828AAB}"/>
              </a:ext>
            </a:extLst>
          </p:cNvPr>
          <p:cNvSpPr txBox="1"/>
          <p:nvPr/>
        </p:nvSpPr>
        <p:spPr>
          <a:xfrm>
            <a:off x="0" y="3371324"/>
            <a:ext cx="1239253" cy="261610"/>
          </a:xfrm>
          <a:prstGeom prst="rect">
            <a:avLst/>
          </a:prstGeom>
          <a:noFill/>
        </p:spPr>
        <p:txBody>
          <a:bodyPr wrap="square" rtlCol="0">
            <a:spAutoFit/>
          </a:bodyPr>
          <a:lstStyle/>
          <a:p>
            <a:pPr algn="ctr"/>
            <a:r>
              <a:rPr lang="es-MX" sz="1100" b="1" dirty="0">
                <a:solidFill>
                  <a:srgbClr val="C00000"/>
                </a:solidFill>
              </a:rPr>
              <a:t>Marzo 2021</a:t>
            </a:r>
          </a:p>
        </p:txBody>
      </p:sp>
      <p:sp>
        <p:nvSpPr>
          <p:cNvPr id="17" name="CuadroTexto 16">
            <a:extLst>
              <a:ext uri="{FF2B5EF4-FFF2-40B4-BE49-F238E27FC236}">
                <a16:creationId xmlns:a16="http://schemas.microsoft.com/office/drawing/2014/main" id="{324A690F-02C1-416C-BD36-9DBB0BB61755}"/>
              </a:ext>
            </a:extLst>
          </p:cNvPr>
          <p:cNvSpPr txBox="1"/>
          <p:nvPr/>
        </p:nvSpPr>
        <p:spPr>
          <a:xfrm>
            <a:off x="194196" y="2661999"/>
            <a:ext cx="1020220" cy="400110"/>
          </a:xfrm>
          <a:prstGeom prst="rect">
            <a:avLst/>
          </a:prstGeom>
          <a:noFill/>
        </p:spPr>
        <p:txBody>
          <a:bodyPr wrap="square" rtlCol="0">
            <a:spAutoFit/>
          </a:bodyPr>
          <a:lstStyle/>
          <a:p>
            <a:pPr algn="ctr"/>
            <a:r>
              <a:rPr lang="es-MX" sz="1000" dirty="0"/>
              <a:t>Inicio de vigencia</a:t>
            </a:r>
          </a:p>
        </p:txBody>
      </p:sp>
      <p:sp>
        <p:nvSpPr>
          <p:cNvPr id="18" name="CuadroTexto 17">
            <a:extLst>
              <a:ext uri="{FF2B5EF4-FFF2-40B4-BE49-F238E27FC236}">
                <a16:creationId xmlns:a16="http://schemas.microsoft.com/office/drawing/2014/main" id="{2B1B630D-BD19-4C15-B1DF-929572DDEF3B}"/>
              </a:ext>
            </a:extLst>
          </p:cNvPr>
          <p:cNvSpPr txBox="1"/>
          <p:nvPr/>
        </p:nvSpPr>
        <p:spPr>
          <a:xfrm>
            <a:off x="5899356" y="2477106"/>
            <a:ext cx="890337" cy="400110"/>
          </a:xfrm>
          <a:prstGeom prst="rect">
            <a:avLst/>
          </a:prstGeom>
          <a:noFill/>
        </p:spPr>
        <p:txBody>
          <a:bodyPr wrap="square" rtlCol="0">
            <a:spAutoFit/>
          </a:bodyPr>
          <a:lstStyle/>
          <a:p>
            <a:pPr algn="ctr"/>
            <a:r>
              <a:rPr lang="es-MX" sz="1000" dirty="0"/>
              <a:t>Fin de vigencia</a:t>
            </a:r>
          </a:p>
        </p:txBody>
      </p:sp>
      <p:cxnSp>
        <p:nvCxnSpPr>
          <p:cNvPr id="19" name="Conector recto 18">
            <a:extLst>
              <a:ext uri="{FF2B5EF4-FFF2-40B4-BE49-F238E27FC236}">
                <a16:creationId xmlns:a16="http://schemas.microsoft.com/office/drawing/2014/main" id="{6277FD10-2495-4C9B-9A44-3B7388D3A18F}"/>
              </a:ext>
            </a:extLst>
          </p:cNvPr>
          <p:cNvCxnSpPr>
            <a:cxnSpLocks/>
          </p:cNvCxnSpPr>
          <p:nvPr/>
        </p:nvCxnSpPr>
        <p:spPr>
          <a:xfrm>
            <a:off x="3650996" y="2989654"/>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0E02FA1-4258-48BD-A927-00BC027D1D40}"/>
              </a:ext>
            </a:extLst>
          </p:cNvPr>
          <p:cNvCxnSpPr>
            <a:cxnSpLocks/>
          </p:cNvCxnSpPr>
          <p:nvPr/>
        </p:nvCxnSpPr>
        <p:spPr>
          <a:xfrm>
            <a:off x="1036132" y="2849284"/>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10515D1E-C4AC-480C-8635-60A51D6B2B23}"/>
              </a:ext>
            </a:extLst>
          </p:cNvPr>
          <p:cNvSpPr txBox="1"/>
          <p:nvPr/>
        </p:nvSpPr>
        <p:spPr>
          <a:xfrm>
            <a:off x="315927" y="3814960"/>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28" name="Conector recto 27">
            <a:extLst>
              <a:ext uri="{FF2B5EF4-FFF2-40B4-BE49-F238E27FC236}">
                <a16:creationId xmlns:a16="http://schemas.microsoft.com/office/drawing/2014/main" id="{F080342D-3844-4019-9D90-98D8BB3617C6}"/>
              </a:ext>
            </a:extLst>
          </p:cNvPr>
          <p:cNvCxnSpPr>
            <a:cxnSpLocks/>
          </p:cNvCxnSpPr>
          <p:nvPr/>
        </p:nvCxnSpPr>
        <p:spPr>
          <a:xfrm>
            <a:off x="4649616" y="2937517"/>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AA4131F2-0557-4E79-B8F1-EDE527663051}"/>
              </a:ext>
            </a:extLst>
          </p:cNvPr>
          <p:cNvSpPr txBox="1"/>
          <p:nvPr/>
        </p:nvSpPr>
        <p:spPr>
          <a:xfrm>
            <a:off x="4604086" y="3424506"/>
            <a:ext cx="1443791" cy="261610"/>
          </a:xfrm>
          <a:prstGeom prst="rect">
            <a:avLst/>
          </a:prstGeom>
          <a:noFill/>
        </p:spPr>
        <p:txBody>
          <a:bodyPr wrap="square" rtlCol="0">
            <a:spAutoFit/>
          </a:bodyPr>
          <a:lstStyle/>
          <a:p>
            <a:pPr algn="ctr"/>
            <a:r>
              <a:rPr lang="es-MX" sz="1100" dirty="0"/>
              <a:t>Diciembre 2021</a:t>
            </a:r>
          </a:p>
        </p:txBody>
      </p:sp>
      <p:cxnSp>
        <p:nvCxnSpPr>
          <p:cNvPr id="30" name="Conector recto 29">
            <a:extLst>
              <a:ext uri="{FF2B5EF4-FFF2-40B4-BE49-F238E27FC236}">
                <a16:creationId xmlns:a16="http://schemas.microsoft.com/office/drawing/2014/main" id="{15AE8662-6687-4012-8913-3AABAF2E171E}"/>
              </a:ext>
            </a:extLst>
          </p:cNvPr>
          <p:cNvCxnSpPr>
            <a:cxnSpLocks/>
          </p:cNvCxnSpPr>
          <p:nvPr/>
        </p:nvCxnSpPr>
        <p:spPr>
          <a:xfrm>
            <a:off x="5824702" y="2889390"/>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DC8E006C-D101-4B77-AA54-7358522D787B}"/>
              </a:ext>
            </a:extLst>
          </p:cNvPr>
          <p:cNvSpPr txBox="1"/>
          <p:nvPr/>
        </p:nvSpPr>
        <p:spPr>
          <a:xfrm>
            <a:off x="4773689" y="3670452"/>
            <a:ext cx="1074045" cy="1015663"/>
          </a:xfrm>
          <a:prstGeom prst="rect">
            <a:avLst/>
          </a:prstGeom>
          <a:noFill/>
        </p:spPr>
        <p:txBody>
          <a:bodyPr wrap="square" rtlCol="0">
            <a:spAutoFit/>
          </a:bodyPr>
          <a:lstStyle/>
          <a:p>
            <a:pPr algn="ctr"/>
            <a:r>
              <a:rPr lang="es-MX" sz="1000" b="1" dirty="0"/>
              <a:t>Prima emitida $20,164</a:t>
            </a:r>
          </a:p>
          <a:p>
            <a:pPr algn="ctr"/>
            <a:endParaRPr lang="es-MX" sz="1000" b="1" dirty="0"/>
          </a:p>
          <a:p>
            <a:pPr algn="ctr"/>
            <a:r>
              <a:rPr lang="es-MX" sz="1000" b="1" dirty="0"/>
              <a:t>Prima devengada </a:t>
            </a:r>
          </a:p>
          <a:p>
            <a:pPr algn="ctr"/>
            <a:r>
              <a:rPr lang="es-MX" sz="1000" b="1" dirty="0"/>
              <a:t>$ 20,164</a:t>
            </a:r>
          </a:p>
        </p:txBody>
      </p:sp>
      <p:sp>
        <p:nvSpPr>
          <p:cNvPr id="32" name="Rectángulo 31">
            <a:extLst>
              <a:ext uri="{FF2B5EF4-FFF2-40B4-BE49-F238E27FC236}">
                <a16:creationId xmlns:a16="http://schemas.microsoft.com/office/drawing/2014/main" id="{8B8C7CC2-7DD4-4D54-9EA6-CB0E0BD61305}"/>
              </a:ext>
            </a:extLst>
          </p:cNvPr>
          <p:cNvSpPr/>
          <p:nvPr/>
        </p:nvSpPr>
        <p:spPr>
          <a:xfrm>
            <a:off x="4704347" y="2424169"/>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uadroTexto 32">
            <a:extLst>
              <a:ext uri="{FF2B5EF4-FFF2-40B4-BE49-F238E27FC236}">
                <a16:creationId xmlns:a16="http://schemas.microsoft.com/office/drawing/2014/main" id="{3756912F-F800-48CE-A8E9-D7604EA25828}"/>
              </a:ext>
            </a:extLst>
          </p:cNvPr>
          <p:cNvSpPr txBox="1"/>
          <p:nvPr/>
        </p:nvSpPr>
        <p:spPr>
          <a:xfrm>
            <a:off x="2540863" y="2665602"/>
            <a:ext cx="1014663" cy="400110"/>
          </a:xfrm>
          <a:prstGeom prst="rect">
            <a:avLst/>
          </a:prstGeom>
          <a:noFill/>
        </p:spPr>
        <p:txBody>
          <a:bodyPr wrap="square" rtlCol="0">
            <a:spAutoFit/>
          </a:bodyPr>
          <a:lstStyle/>
          <a:p>
            <a:pPr algn="ctr"/>
            <a:r>
              <a:rPr lang="es-MX" sz="1000" b="1" dirty="0"/>
              <a:t>Cancelación a prorrata</a:t>
            </a:r>
          </a:p>
        </p:txBody>
      </p:sp>
      <p:cxnSp>
        <p:nvCxnSpPr>
          <p:cNvPr id="35" name="Conector recto 34">
            <a:extLst>
              <a:ext uri="{FF2B5EF4-FFF2-40B4-BE49-F238E27FC236}">
                <a16:creationId xmlns:a16="http://schemas.microsoft.com/office/drawing/2014/main" id="{91A8DFC0-19A8-4F41-87D3-22E73AA518B0}"/>
              </a:ext>
            </a:extLst>
          </p:cNvPr>
          <p:cNvCxnSpPr>
            <a:cxnSpLocks/>
          </p:cNvCxnSpPr>
          <p:nvPr/>
        </p:nvCxnSpPr>
        <p:spPr>
          <a:xfrm>
            <a:off x="6534565" y="2937518"/>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C78E9E1C-47C9-41C4-9747-A45FAB3429E7}"/>
              </a:ext>
            </a:extLst>
          </p:cNvPr>
          <p:cNvSpPr txBox="1"/>
          <p:nvPr/>
        </p:nvSpPr>
        <p:spPr>
          <a:xfrm>
            <a:off x="4780159" y="2648395"/>
            <a:ext cx="1014663" cy="400110"/>
          </a:xfrm>
          <a:prstGeom prst="rect">
            <a:avLst/>
          </a:prstGeom>
          <a:noFill/>
        </p:spPr>
        <p:txBody>
          <a:bodyPr wrap="square" rtlCol="0">
            <a:spAutoFit/>
          </a:bodyPr>
          <a:lstStyle/>
          <a:p>
            <a:pPr algn="ctr"/>
            <a:r>
              <a:rPr lang="es-MX" sz="1000" b="1" dirty="0"/>
              <a:t>Cancelación a prorrata</a:t>
            </a:r>
          </a:p>
        </p:txBody>
      </p:sp>
    </p:spTree>
    <p:extLst>
      <p:ext uri="{BB962C8B-B14F-4D97-AF65-F5344CB8AC3E}">
        <p14:creationId xmlns:p14="http://schemas.microsoft.com/office/powerpoint/2010/main" val="1292138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Prima devengada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444137" y="1375953"/>
            <a:ext cx="6081354" cy="3349605"/>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s-MX" sz="1600" dirty="0"/>
              <a:t>Si el estatus es </a:t>
            </a:r>
            <a:r>
              <a:rPr lang="es-MX" sz="1600" b="1" dirty="0"/>
              <a:t>igual</a:t>
            </a:r>
            <a:r>
              <a:rPr lang="es-MX" sz="1600" dirty="0"/>
              <a:t> a cancelada (clave 3) entonces la </a:t>
            </a:r>
            <a:r>
              <a:rPr lang="es-MX" sz="1600" b="1" dirty="0"/>
              <a:t>prima devengada</a:t>
            </a:r>
            <a:r>
              <a:rPr lang="es-MX" sz="1600" dirty="0"/>
              <a:t> debe ser </a:t>
            </a:r>
            <a:r>
              <a:rPr lang="es-MX" sz="1600" b="1" dirty="0"/>
              <a:t>mayor</a:t>
            </a:r>
            <a:r>
              <a:rPr lang="es-MX" sz="1600" dirty="0"/>
              <a:t> o </a:t>
            </a:r>
            <a:r>
              <a:rPr lang="es-MX" sz="1600" b="1" dirty="0"/>
              <a:t>igual</a:t>
            </a:r>
            <a:r>
              <a:rPr lang="es-MX" sz="1600" dirty="0"/>
              <a:t> a prima emitida.</a:t>
            </a:r>
          </a:p>
          <a:p>
            <a:pPr marL="76200" indent="0">
              <a:buNone/>
            </a:pPr>
            <a:endParaRPr lang="es-MX" sz="1600" dirty="0"/>
          </a:p>
          <a:p>
            <a:pPr marL="76200" indent="0">
              <a:buNone/>
            </a:pPr>
            <a:endParaRPr lang="es-MX" sz="1600" dirty="0"/>
          </a:p>
          <a:p>
            <a:pPr marL="76200" indent="0">
              <a:buNone/>
            </a:pPr>
            <a:endParaRPr lang="es-MX" sz="1600" dirty="0"/>
          </a:p>
          <a:p>
            <a:pPr marL="76200" indent="0">
              <a:buNone/>
            </a:pPr>
            <a:endParaRPr lang="es-MX" sz="1600" dirty="0"/>
          </a:p>
          <a:p>
            <a:pPr>
              <a:buFont typeface="Wingdings" panose="05000000000000000000" pitchFamily="2" charset="2"/>
              <a:buChar char="§"/>
            </a:pPr>
            <a:endParaRPr lang="es-MX" sz="16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47</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2" name="Conector recto 11">
            <a:extLst>
              <a:ext uri="{FF2B5EF4-FFF2-40B4-BE49-F238E27FC236}">
                <a16:creationId xmlns:a16="http://schemas.microsoft.com/office/drawing/2014/main" id="{8E0A36E3-37AC-47EF-9909-AD289FEE604B}"/>
              </a:ext>
            </a:extLst>
          </p:cNvPr>
          <p:cNvCxnSpPr>
            <a:cxnSpLocks/>
          </p:cNvCxnSpPr>
          <p:nvPr/>
        </p:nvCxnSpPr>
        <p:spPr>
          <a:xfrm>
            <a:off x="673770" y="3193117"/>
            <a:ext cx="5851721" cy="19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49723CA7-927A-4631-AF0B-894D07296D36}"/>
              </a:ext>
            </a:extLst>
          </p:cNvPr>
          <p:cNvCxnSpPr>
            <a:cxnSpLocks/>
          </p:cNvCxnSpPr>
          <p:nvPr/>
        </p:nvCxnSpPr>
        <p:spPr>
          <a:xfrm>
            <a:off x="2319500" y="2917465"/>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3C53F8CD-138C-4511-9884-77091192FAB9}"/>
              </a:ext>
            </a:extLst>
          </p:cNvPr>
          <p:cNvSpPr txBox="1"/>
          <p:nvPr/>
        </p:nvSpPr>
        <p:spPr>
          <a:xfrm>
            <a:off x="2286001" y="3356329"/>
            <a:ext cx="1443791" cy="261610"/>
          </a:xfrm>
          <a:prstGeom prst="rect">
            <a:avLst/>
          </a:prstGeom>
          <a:noFill/>
        </p:spPr>
        <p:txBody>
          <a:bodyPr wrap="square" rtlCol="0">
            <a:spAutoFit/>
          </a:bodyPr>
          <a:lstStyle/>
          <a:p>
            <a:pPr algn="ctr"/>
            <a:r>
              <a:rPr lang="es-MX" sz="1100" dirty="0"/>
              <a:t>Septiembre 2021</a:t>
            </a:r>
          </a:p>
        </p:txBody>
      </p:sp>
      <p:sp>
        <p:nvSpPr>
          <p:cNvPr id="15" name="CuadroTexto 14">
            <a:extLst>
              <a:ext uri="{FF2B5EF4-FFF2-40B4-BE49-F238E27FC236}">
                <a16:creationId xmlns:a16="http://schemas.microsoft.com/office/drawing/2014/main" id="{44CB7AA4-E8D0-47A8-95C1-9637DE4134CF}"/>
              </a:ext>
            </a:extLst>
          </p:cNvPr>
          <p:cNvSpPr txBox="1"/>
          <p:nvPr/>
        </p:nvSpPr>
        <p:spPr>
          <a:xfrm>
            <a:off x="1418178" y="3251011"/>
            <a:ext cx="831727" cy="307777"/>
          </a:xfrm>
          <a:prstGeom prst="rect">
            <a:avLst/>
          </a:prstGeom>
          <a:noFill/>
        </p:spPr>
        <p:txBody>
          <a:bodyPr wrap="square" rtlCol="0">
            <a:spAutoFit/>
          </a:bodyPr>
          <a:lstStyle/>
          <a:p>
            <a:pPr algn="ctr"/>
            <a:r>
              <a:rPr lang="es-MX" dirty="0"/>
              <a:t>…</a:t>
            </a:r>
          </a:p>
        </p:txBody>
      </p:sp>
      <p:sp>
        <p:nvSpPr>
          <p:cNvPr id="16" name="CuadroTexto 15">
            <a:extLst>
              <a:ext uri="{FF2B5EF4-FFF2-40B4-BE49-F238E27FC236}">
                <a16:creationId xmlns:a16="http://schemas.microsoft.com/office/drawing/2014/main" id="{154B4AB9-2BFB-4C53-8169-7E680B828AAB}"/>
              </a:ext>
            </a:extLst>
          </p:cNvPr>
          <p:cNvSpPr txBox="1"/>
          <p:nvPr/>
        </p:nvSpPr>
        <p:spPr>
          <a:xfrm>
            <a:off x="0" y="3371324"/>
            <a:ext cx="1239253" cy="261610"/>
          </a:xfrm>
          <a:prstGeom prst="rect">
            <a:avLst/>
          </a:prstGeom>
          <a:noFill/>
        </p:spPr>
        <p:txBody>
          <a:bodyPr wrap="square" rtlCol="0">
            <a:spAutoFit/>
          </a:bodyPr>
          <a:lstStyle/>
          <a:p>
            <a:pPr algn="ctr"/>
            <a:r>
              <a:rPr lang="es-MX" sz="1100" b="1" dirty="0">
                <a:solidFill>
                  <a:srgbClr val="C00000"/>
                </a:solidFill>
              </a:rPr>
              <a:t>Marzo 2020</a:t>
            </a:r>
          </a:p>
        </p:txBody>
      </p:sp>
      <p:sp>
        <p:nvSpPr>
          <p:cNvPr id="17" name="CuadroTexto 16">
            <a:extLst>
              <a:ext uri="{FF2B5EF4-FFF2-40B4-BE49-F238E27FC236}">
                <a16:creationId xmlns:a16="http://schemas.microsoft.com/office/drawing/2014/main" id="{324A690F-02C1-416C-BD36-9DBB0BB61755}"/>
              </a:ext>
            </a:extLst>
          </p:cNvPr>
          <p:cNvSpPr txBox="1"/>
          <p:nvPr/>
        </p:nvSpPr>
        <p:spPr>
          <a:xfrm>
            <a:off x="142577" y="2617754"/>
            <a:ext cx="1020220" cy="400110"/>
          </a:xfrm>
          <a:prstGeom prst="rect">
            <a:avLst/>
          </a:prstGeom>
          <a:noFill/>
        </p:spPr>
        <p:txBody>
          <a:bodyPr wrap="square" rtlCol="0">
            <a:spAutoFit/>
          </a:bodyPr>
          <a:lstStyle/>
          <a:p>
            <a:pPr algn="ctr"/>
            <a:r>
              <a:rPr lang="es-MX" sz="1000" dirty="0"/>
              <a:t>Inicio de vigencia</a:t>
            </a:r>
          </a:p>
        </p:txBody>
      </p:sp>
      <p:sp>
        <p:nvSpPr>
          <p:cNvPr id="18" name="CuadroTexto 17">
            <a:extLst>
              <a:ext uri="{FF2B5EF4-FFF2-40B4-BE49-F238E27FC236}">
                <a16:creationId xmlns:a16="http://schemas.microsoft.com/office/drawing/2014/main" id="{2B1B630D-BD19-4C15-B1DF-929572DDEF3B}"/>
              </a:ext>
            </a:extLst>
          </p:cNvPr>
          <p:cNvSpPr txBox="1"/>
          <p:nvPr/>
        </p:nvSpPr>
        <p:spPr>
          <a:xfrm>
            <a:off x="5899356" y="2477106"/>
            <a:ext cx="890337" cy="400110"/>
          </a:xfrm>
          <a:prstGeom prst="rect">
            <a:avLst/>
          </a:prstGeom>
          <a:noFill/>
        </p:spPr>
        <p:txBody>
          <a:bodyPr wrap="square" rtlCol="0">
            <a:spAutoFit/>
          </a:bodyPr>
          <a:lstStyle/>
          <a:p>
            <a:pPr algn="ctr"/>
            <a:r>
              <a:rPr lang="es-MX" sz="1000" dirty="0"/>
              <a:t>Fin de vigencia</a:t>
            </a:r>
          </a:p>
        </p:txBody>
      </p:sp>
      <p:cxnSp>
        <p:nvCxnSpPr>
          <p:cNvPr id="19" name="Conector recto 18">
            <a:extLst>
              <a:ext uri="{FF2B5EF4-FFF2-40B4-BE49-F238E27FC236}">
                <a16:creationId xmlns:a16="http://schemas.microsoft.com/office/drawing/2014/main" id="{6277FD10-2495-4C9B-9A44-3B7388D3A18F}"/>
              </a:ext>
            </a:extLst>
          </p:cNvPr>
          <p:cNvCxnSpPr>
            <a:cxnSpLocks/>
          </p:cNvCxnSpPr>
          <p:nvPr/>
        </p:nvCxnSpPr>
        <p:spPr>
          <a:xfrm>
            <a:off x="3650996" y="2989654"/>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0E02FA1-4258-48BD-A927-00BC027D1D40}"/>
              </a:ext>
            </a:extLst>
          </p:cNvPr>
          <p:cNvCxnSpPr>
            <a:cxnSpLocks/>
          </p:cNvCxnSpPr>
          <p:nvPr/>
        </p:nvCxnSpPr>
        <p:spPr>
          <a:xfrm>
            <a:off x="1036132" y="2849284"/>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10515D1E-C4AC-480C-8635-60A51D6B2B23}"/>
              </a:ext>
            </a:extLst>
          </p:cNvPr>
          <p:cNvSpPr txBox="1"/>
          <p:nvPr/>
        </p:nvSpPr>
        <p:spPr>
          <a:xfrm>
            <a:off x="315927" y="3814960"/>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28" name="Conector recto 27">
            <a:extLst>
              <a:ext uri="{FF2B5EF4-FFF2-40B4-BE49-F238E27FC236}">
                <a16:creationId xmlns:a16="http://schemas.microsoft.com/office/drawing/2014/main" id="{F080342D-3844-4019-9D90-98D8BB3617C6}"/>
              </a:ext>
            </a:extLst>
          </p:cNvPr>
          <p:cNvCxnSpPr>
            <a:cxnSpLocks/>
          </p:cNvCxnSpPr>
          <p:nvPr/>
        </p:nvCxnSpPr>
        <p:spPr>
          <a:xfrm>
            <a:off x="4649616" y="2937517"/>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AA4131F2-0557-4E79-B8F1-EDE527663051}"/>
              </a:ext>
            </a:extLst>
          </p:cNvPr>
          <p:cNvSpPr txBox="1"/>
          <p:nvPr/>
        </p:nvSpPr>
        <p:spPr>
          <a:xfrm>
            <a:off x="4604086" y="3424506"/>
            <a:ext cx="1443791" cy="261610"/>
          </a:xfrm>
          <a:prstGeom prst="rect">
            <a:avLst/>
          </a:prstGeom>
          <a:noFill/>
        </p:spPr>
        <p:txBody>
          <a:bodyPr wrap="square" rtlCol="0">
            <a:spAutoFit/>
          </a:bodyPr>
          <a:lstStyle/>
          <a:p>
            <a:pPr algn="ctr"/>
            <a:r>
              <a:rPr lang="es-MX" sz="1100" dirty="0"/>
              <a:t>Diciembre 2021</a:t>
            </a:r>
          </a:p>
        </p:txBody>
      </p:sp>
      <p:cxnSp>
        <p:nvCxnSpPr>
          <p:cNvPr id="30" name="Conector recto 29">
            <a:extLst>
              <a:ext uri="{FF2B5EF4-FFF2-40B4-BE49-F238E27FC236}">
                <a16:creationId xmlns:a16="http://schemas.microsoft.com/office/drawing/2014/main" id="{15AE8662-6687-4012-8913-3AABAF2E171E}"/>
              </a:ext>
            </a:extLst>
          </p:cNvPr>
          <p:cNvCxnSpPr>
            <a:cxnSpLocks/>
          </p:cNvCxnSpPr>
          <p:nvPr/>
        </p:nvCxnSpPr>
        <p:spPr>
          <a:xfrm>
            <a:off x="5824702" y="2889390"/>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DC8E006C-D101-4B77-AA54-7358522D787B}"/>
              </a:ext>
            </a:extLst>
          </p:cNvPr>
          <p:cNvSpPr txBox="1"/>
          <p:nvPr/>
        </p:nvSpPr>
        <p:spPr>
          <a:xfrm>
            <a:off x="4773689" y="3670452"/>
            <a:ext cx="1074045" cy="1015663"/>
          </a:xfrm>
          <a:prstGeom prst="rect">
            <a:avLst/>
          </a:prstGeom>
          <a:noFill/>
        </p:spPr>
        <p:txBody>
          <a:bodyPr wrap="square" rtlCol="0">
            <a:spAutoFit/>
          </a:bodyPr>
          <a:lstStyle/>
          <a:p>
            <a:pPr algn="ctr"/>
            <a:r>
              <a:rPr lang="es-MX" sz="1000" b="1" dirty="0"/>
              <a:t>Prima emitida </a:t>
            </a:r>
            <a:r>
              <a:rPr lang="es-MX" sz="1000" b="1" dirty="0">
                <a:solidFill>
                  <a:srgbClr val="C00000"/>
                </a:solidFill>
              </a:rPr>
              <a:t>-$19,836</a:t>
            </a:r>
          </a:p>
          <a:p>
            <a:pPr algn="ctr"/>
            <a:endParaRPr lang="es-MX" sz="1000" b="1" dirty="0"/>
          </a:p>
          <a:p>
            <a:pPr algn="ctr"/>
            <a:r>
              <a:rPr lang="es-MX" sz="1000" b="1" dirty="0"/>
              <a:t>Prima devengada </a:t>
            </a:r>
          </a:p>
          <a:p>
            <a:pPr algn="ctr"/>
            <a:r>
              <a:rPr lang="es-MX" sz="1000" b="1" dirty="0"/>
              <a:t>$ 20,164</a:t>
            </a:r>
          </a:p>
        </p:txBody>
      </p:sp>
      <p:sp>
        <p:nvSpPr>
          <p:cNvPr id="32" name="Rectángulo 31">
            <a:extLst>
              <a:ext uri="{FF2B5EF4-FFF2-40B4-BE49-F238E27FC236}">
                <a16:creationId xmlns:a16="http://schemas.microsoft.com/office/drawing/2014/main" id="{8B8C7CC2-7DD4-4D54-9EA6-CB0E0BD61305}"/>
              </a:ext>
            </a:extLst>
          </p:cNvPr>
          <p:cNvSpPr/>
          <p:nvPr/>
        </p:nvSpPr>
        <p:spPr>
          <a:xfrm>
            <a:off x="4704347" y="2424169"/>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uadroTexto 32">
            <a:extLst>
              <a:ext uri="{FF2B5EF4-FFF2-40B4-BE49-F238E27FC236}">
                <a16:creationId xmlns:a16="http://schemas.microsoft.com/office/drawing/2014/main" id="{3756912F-F800-48CE-A8E9-D7604EA25828}"/>
              </a:ext>
            </a:extLst>
          </p:cNvPr>
          <p:cNvSpPr txBox="1"/>
          <p:nvPr/>
        </p:nvSpPr>
        <p:spPr>
          <a:xfrm>
            <a:off x="2577733" y="2599234"/>
            <a:ext cx="1014663" cy="400110"/>
          </a:xfrm>
          <a:prstGeom prst="rect">
            <a:avLst/>
          </a:prstGeom>
          <a:noFill/>
        </p:spPr>
        <p:txBody>
          <a:bodyPr wrap="square" rtlCol="0">
            <a:spAutoFit/>
          </a:bodyPr>
          <a:lstStyle/>
          <a:p>
            <a:pPr algn="ctr"/>
            <a:r>
              <a:rPr lang="es-MX" sz="1000" b="1" dirty="0"/>
              <a:t>Cancelación a prorrata</a:t>
            </a:r>
          </a:p>
        </p:txBody>
      </p:sp>
      <p:cxnSp>
        <p:nvCxnSpPr>
          <p:cNvPr id="35" name="Conector recto 34">
            <a:extLst>
              <a:ext uri="{FF2B5EF4-FFF2-40B4-BE49-F238E27FC236}">
                <a16:creationId xmlns:a16="http://schemas.microsoft.com/office/drawing/2014/main" id="{91A8DFC0-19A8-4F41-87D3-22E73AA518B0}"/>
              </a:ext>
            </a:extLst>
          </p:cNvPr>
          <p:cNvCxnSpPr>
            <a:cxnSpLocks/>
          </p:cNvCxnSpPr>
          <p:nvPr/>
        </p:nvCxnSpPr>
        <p:spPr>
          <a:xfrm>
            <a:off x="6534565" y="2937518"/>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FBB5A70C-E3A2-4E82-B2B4-9498CF559D5A}"/>
              </a:ext>
            </a:extLst>
          </p:cNvPr>
          <p:cNvSpPr txBox="1"/>
          <p:nvPr/>
        </p:nvSpPr>
        <p:spPr>
          <a:xfrm>
            <a:off x="4826863" y="2569737"/>
            <a:ext cx="1014663" cy="400110"/>
          </a:xfrm>
          <a:prstGeom prst="rect">
            <a:avLst/>
          </a:prstGeom>
          <a:noFill/>
        </p:spPr>
        <p:txBody>
          <a:bodyPr wrap="square" rtlCol="0">
            <a:spAutoFit/>
          </a:bodyPr>
          <a:lstStyle/>
          <a:p>
            <a:pPr algn="ctr"/>
            <a:r>
              <a:rPr lang="es-MX" sz="1000" b="1" dirty="0"/>
              <a:t>Cancelación a prorrata</a:t>
            </a:r>
          </a:p>
        </p:txBody>
      </p:sp>
    </p:spTree>
    <p:extLst>
      <p:ext uri="{BB962C8B-B14F-4D97-AF65-F5344CB8AC3E}">
        <p14:creationId xmlns:p14="http://schemas.microsoft.com/office/powerpoint/2010/main" val="4276414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Prima devengada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444137" y="1375953"/>
            <a:ext cx="6081354" cy="3349605"/>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s-MX" sz="1600" dirty="0"/>
              <a:t>Si el estatus es </a:t>
            </a:r>
            <a:r>
              <a:rPr lang="es-MX" sz="1600" b="1" dirty="0"/>
              <a:t>igual</a:t>
            </a:r>
            <a:r>
              <a:rPr lang="es-MX" sz="1600" dirty="0"/>
              <a:t> a cancelada (clave 3) entonces la </a:t>
            </a:r>
            <a:r>
              <a:rPr lang="es-MX" sz="1600" b="1" dirty="0"/>
              <a:t>prima devengada</a:t>
            </a:r>
            <a:r>
              <a:rPr lang="es-MX" sz="1600" dirty="0"/>
              <a:t> debe ser </a:t>
            </a:r>
            <a:r>
              <a:rPr lang="es-MX" sz="1600" b="1" dirty="0"/>
              <a:t>mayor</a:t>
            </a:r>
            <a:r>
              <a:rPr lang="es-MX" sz="1600" dirty="0"/>
              <a:t> o </a:t>
            </a:r>
            <a:r>
              <a:rPr lang="es-MX" sz="1600" b="1" dirty="0"/>
              <a:t>igual</a:t>
            </a:r>
            <a:r>
              <a:rPr lang="es-MX" sz="1600" dirty="0"/>
              <a:t> a prima emitida.</a:t>
            </a:r>
          </a:p>
          <a:p>
            <a:pPr marL="76200" indent="0">
              <a:buNone/>
            </a:pPr>
            <a:endParaRPr lang="es-MX" sz="1600" dirty="0"/>
          </a:p>
          <a:p>
            <a:pPr marL="76200" indent="0">
              <a:buNone/>
            </a:pPr>
            <a:endParaRPr lang="es-MX" sz="1600" dirty="0"/>
          </a:p>
          <a:p>
            <a:pPr marL="76200" indent="0">
              <a:buNone/>
            </a:pPr>
            <a:endParaRPr lang="es-MX" sz="1600" dirty="0"/>
          </a:p>
          <a:p>
            <a:pPr marL="76200" indent="0">
              <a:buNone/>
            </a:pPr>
            <a:endParaRPr lang="es-MX" sz="1600" dirty="0"/>
          </a:p>
          <a:p>
            <a:pPr>
              <a:buFont typeface="Wingdings" panose="05000000000000000000" pitchFamily="2" charset="2"/>
              <a:buChar char="§"/>
            </a:pPr>
            <a:endParaRPr lang="es-MX" sz="16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48</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2" name="Conector recto 11">
            <a:extLst>
              <a:ext uri="{FF2B5EF4-FFF2-40B4-BE49-F238E27FC236}">
                <a16:creationId xmlns:a16="http://schemas.microsoft.com/office/drawing/2014/main" id="{8E0A36E3-37AC-47EF-9909-AD289FEE604B}"/>
              </a:ext>
            </a:extLst>
          </p:cNvPr>
          <p:cNvCxnSpPr>
            <a:cxnSpLocks/>
          </p:cNvCxnSpPr>
          <p:nvPr/>
        </p:nvCxnSpPr>
        <p:spPr>
          <a:xfrm>
            <a:off x="673770" y="3193117"/>
            <a:ext cx="5851721" cy="19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49723CA7-927A-4631-AF0B-894D07296D36}"/>
              </a:ext>
            </a:extLst>
          </p:cNvPr>
          <p:cNvCxnSpPr>
            <a:cxnSpLocks/>
          </p:cNvCxnSpPr>
          <p:nvPr/>
        </p:nvCxnSpPr>
        <p:spPr>
          <a:xfrm>
            <a:off x="2319500" y="2917465"/>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3C53F8CD-138C-4511-9884-77091192FAB9}"/>
              </a:ext>
            </a:extLst>
          </p:cNvPr>
          <p:cNvSpPr txBox="1"/>
          <p:nvPr/>
        </p:nvSpPr>
        <p:spPr>
          <a:xfrm>
            <a:off x="2286001" y="3356329"/>
            <a:ext cx="1443791" cy="261610"/>
          </a:xfrm>
          <a:prstGeom prst="rect">
            <a:avLst/>
          </a:prstGeom>
          <a:noFill/>
        </p:spPr>
        <p:txBody>
          <a:bodyPr wrap="square" rtlCol="0">
            <a:spAutoFit/>
          </a:bodyPr>
          <a:lstStyle/>
          <a:p>
            <a:pPr algn="ctr"/>
            <a:r>
              <a:rPr lang="es-MX" sz="1100" dirty="0"/>
              <a:t>Septiembre 2021</a:t>
            </a:r>
          </a:p>
        </p:txBody>
      </p:sp>
      <p:sp>
        <p:nvSpPr>
          <p:cNvPr id="15" name="CuadroTexto 14">
            <a:extLst>
              <a:ext uri="{FF2B5EF4-FFF2-40B4-BE49-F238E27FC236}">
                <a16:creationId xmlns:a16="http://schemas.microsoft.com/office/drawing/2014/main" id="{44CB7AA4-E8D0-47A8-95C1-9637DE4134CF}"/>
              </a:ext>
            </a:extLst>
          </p:cNvPr>
          <p:cNvSpPr txBox="1"/>
          <p:nvPr/>
        </p:nvSpPr>
        <p:spPr>
          <a:xfrm>
            <a:off x="1418178" y="3251011"/>
            <a:ext cx="831727" cy="307777"/>
          </a:xfrm>
          <a:prstGeom prst="rect">
            <a:avLst/>
          </a:prstGeom>
          <a:noFill/>
        </p:spPr>
        <p:txBody>
          <a:bodyPr wrap="square" rtlCol="0">
            <a:spAutoFit/>
          </a:bodyPr>
          <a:lstStyle/>
          <a:p>
            <a:pPr algn="ctr"/>
            <a:r>
              <a:rPr lang="es-MX" dirty="0"/>
              <a:t>…</a:t>
            </a:r>
          </a:p>
        </p:txBody>
      </p:sp>
      <p:sp>
        <p:nvSpPr>
          <p:cNvPr id="16" name="CuadroTexto 15">
            <a:extLst>
              <a:ext uri="{FF2B5EF4-FFF2-40B4-BE49-F238E27FC236}">
                <a16:creationId xmlns:a16="http://schemas.microsoft.com/office/drawing/2014/main" id="{154B4AB9-2BFB-4C53-8169-7E680B828AAB}"/>
              </a:ext>
            </a:extLst>
          </p:cNvPr>
          <p:cNvSpPr txBox="1"/>
          <p:nvPr/>
        </p:nvSpPr>
        <p:spPr>
          <a:xfrm>
            <a:off x="0" y="3371324"/>
            <a:ext cx="1239253" cy="261610"/>
          </a:xfrm>
          <a:prstGeom prst="rect">
            <a:avLst/>
          </a:prstGeom>
          <a:noFill/>
        </p:spPr>
        <p:txBody>
          <a:bodyPr wrap="square" rtlCol="0">
            <a:spAutoFit/>
          </a:bodyPr>
          <a:lstStyle/>
          <a:p>
            <a:pPr algn="ctr"/>
            <a:r>
              <a:rPr lang="es-MX" sz="1100" b="1" dirty="0">
                <a:solidFill>
                  <a:srgbClr val="C00000"/>
                </a:solidFill>
              </a:rPr>
              <a:t>Marzo 2021</a:t>
            </a:r>
          </a:p>
        </p:txBody>
      </p:sp>
      <p:sp>
        <p:nvSpPr>
          <p:cNvPr id="17" name="CuadroTexto 16">
            <a:extLst>
              <a:ext uri="{FF2B5EF4-FFF2-40B4-BE49-F238E27FC236}">
                <a16:creationId xmlns:a16="http://schemas.microsoft.com/office/drawing/2014/main" id="{324A690F-02C1-416C-BD36-9DBB0BB61755}"/>
              </a:ext>
            </a:extLst>
          </p:cNvPr>
          <p:cNvSpPr txBox="1"/>
          <p:nvPr/>
        </p:nvSpPr>
        <p:spPr>
          <a:xfrm>
            <a:off x="186822" y="2669374"/>
            <a:ext cx="1020220" cy="400110"/>
          </a:xfrm>
          <a:prstGeom prst="rect">
            <a:avLst/>
          </a:prstGeom>
          <a:noFill/>
        </p:spPr>
        <p:txBody>
          <a:bodyPr wrap="square" rtlCol="0">
            <a:spAutoFit/>
          </a:bodyPr>
          <a:lstStyle/>
          <a:p>
            <a:pPr algn="ctr"/>
            <a:r>
              <a:rPr lang="es-MX" sz="1000" dirty="0"/>
              <a:t>Inicio de vigencia</a:t>
            </a:r>
          </a:p>
        </p:txBody>
      </p:sp>
      <p:sp>
        <p:nvSpPr>
          <p:cNvPr id="18" name="CuadroTexto 17">
            <a:extLst>
              <a:ext uri="{FF2B5EF4-FFF2-40B4-BE49-F238E27FC236}">
                <a16:creationId xmlns:a16="http://schemas.microsoft.com/office/drawing/2014/main" id="{2B1B630D-BD19-4C15-B1DF-929572DDEF3B}"/>
              </a:ext>
            </a:extLst>
          </p:cNvPr>
          <p:cNvSpPr txBox="1"/>
          <p:nvPr/>
        </p:nvSpPr>
        <p:spPr>
          <a:xfrm>
            <a:off x="5899356" y="2477106"/>
            <a:ext cx="890337" cy="400110"/>
          </a:xfrm>
          <a:prstGeom prst="rect">
            <a:avLst/>
          </a:prstGeom>
          <a:noFill/>
        </p:spPr>
        <p:txBody>
          <a:bodyPr wrap="square" rtlCol="0">
            <a:spAutoFit/>
          </a:bodyPr>
          <a:lstStyle/>
          <a:p>
            <a:pPr algn="ctr"/>
            <a:r>
              <a:rPr lang="es-MX" sz="1000" dirty="0"/>
              <a:t>Fin de vigencia</a:t>
            </a:r>
          </a:p>
        </p:txBody>
      </p:sp>
      <p:cxnSp>
        <p:nvCxnSpPr>
          <p:cNvPr id="19" name="Conector recto 18">
            <a:extLst>
              <a:ext uri="{FF2B5EF4-FFF2-40B4-BE49-F238E27FC236}">
                <a16:creationId xmlns:a16="http://schemas.microsoft.com/office/drawing/2014/main" id="{6277FD10-2495-4C9B-9A44-3B7388D3A18F}"/>
              </a:ext>
            </a:extLst>
          </p:cNvPr>
          <p:cNvCxnSpPr>
            <a:cxnSpLocks/>
          </p:cNvCxnSpPr>
          <p:nvPr/>
        </p:nvCxnSpPr>
        <p:spPr>
          <a:xfrm>
            <a:off x="3650996" y="2989654"/>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0E02FA1-4258-48BD-A927-00BC027D1D40}"/>
              </a:ext>
            </a:extLst>
          </p:cNvPr>
          <p:cNvCxnSpPr>
            <a:cxnSpLocks/>
          </p:cNvCxnSpPr>
          <p:nvPr/>
        </p:nvCxnSpPr>
        <p:spPr>
          <a:xfrm>
            <a:off x="1036132" y="2849284"/>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10515D1E-C4AC-480C-8635-60A51D6B2B23}"/>
              </a:ext>
            </a:extLst>
          </p:cNvPr>
          <p:cNvSpPr txBox="1"/>
          <p:nvPr/>
        </p:nvSpPr>
        <p:spPr>
          <a:xfrm>
            <a:off x="315927" y="3814960"/>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28" name="Conector recto 27">
            <a:extLst>
              <a:ext uri="{FF2B5EF4-FFF2-40B4-BE49-F238E27FC236}">
                <a16:creationId xmlns:a16="http://schemas.microsoft.com/office/drawing/2014/main" id="{F080342D-3844-4019-9D90-98D8BB3617C6}"/>
              </a:ext>
            </a:extLst>
          </p:cNvPr>
          <p:cNvCxnSpPr>
            <a:cxnSpLocks/>
          </p:cNvCxnSpPr>
          <p:nvPr/>
        </p:nvCxnSpPr>
        <p:spPr>
          <a:xfrm>
            <a:off x="4649616" y="2937517"/>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AA4131F2-0557-4E79-B8F1-EDE527663051}"/>
              </a:ext>
            </a:extLst>
          </p:cNvPr>
          <p:cNvSpPr txBox="1"/>
          <p:nvPr/>
        </p:nvSpPr>
        <p:spPr>
          <a:xfrm>
            <a:off x="4604086" y="3424506"/>
            <a:ext cx="1443791" cy="261610"/>
          </a:xfrm>
          <a:prstGeom prst="rect">
            <a:avLst/>
          </a:prstGeom>
          <a:noFill/>
        </p:spPr>
        <p:txBody>
          <a:bodyPr wrap="square" rtlCol="0">
            <a:spAutoFit/>
          </a:bodyPr>
          <a:lstStyle/>
          <a:p>
            <a:pPr algn="ctr"/>
            <a:r>
              <a:rPr lang="es-MX" sz="1100" dirty="0"/>
              <a:t>Diciembre 2021</a:t>
            </a:r>
          </a:p>
        </p:txBody>
      </p:sp>
      <p:cxnSp>
        <p:nvCxnSpPr>
          <p:cNvPr id="30" name="Conector recto 29">
            <a:extLst>
              <a:ext uri="{FF2B5EF4-FFF2-40B4-BE49-F238E27FC236}">
                <a16:creationId xmlns:a16="http://schemas.microsoft.com/office/drawing/2014/main" id="{15AE8662-6687-4012-8913-3AABAF2E171E}"/>
              </a:ext>
            </a:extLst>
          </p:cNvPr>
          <p:cNvCxnSpPr>
            <a:cxnSpLocks/>
          </p:cNvCxnSpPr>
          <p:nvPr/>
        </p:nvCxnSpPr>
        <p:spPr>
          <a:xfrm>
            <a:off x="5824702" y="2889390"/>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DC8E006C-D101-4B77-AA54-7358522D787B}"/>
              </a:ext>
            </a:extLst>
          </p:cNvPr>
          <p:cNvSpPr txBox="1"/>
          <p:nvPr/>
        </p:nvSpPr>
        <p:spPr>
          <a:xfrm>
            <a:off x="4773689" y="3670452"/>
            <a:ext cx="1074045" cy="1015663"/>
          </a:xfrm>
          <a:prstGeom prst="rect">
            <a:avLst/>
          </a:prstGeom>
          <a:noFill/>
        </p:spPr>
        <p:txBody>
          <a:bodyPr wrap="square" rtlCol="0">
            <a:spAutoFit/>
          </a:bodyPr>
          <a:lstStyle/>
          <a:p>
            <a:pPr algn="ctr"/>
            <a:r>
              <a:rPr lang="es-MX" sz="1000" b="1" dirty="0"/>
              <a:t>Prima emitida $0</a:t>
            </a:r>
          </a:p>
          <a:p>
            <a:pPr algn="ctr"/>
            <a:endParaRPr lang="es-MX" sz="1000" b="1" dirty="0"/>
          </a:p>
          <a:p>
            <a:pPr algn="ctr"/>
            <a:r>
              <a:rPr lang="es-MX" sz="1000" b="1" dirty="0"/>
              <a:t>Prima devengada </a:t>
            </a:r>
          </a:p>
          <a:p>
            <a:pPr algn="ctr"/>
            <a:r>
              <a:rPr lang="es-MX" sz="1000" b="1" dirty="0"/>
              <a:t>$ 0</a:t>
            </a:r>
          </a:p>
        </p:txBody>
      </p:sp>
      <p:sp>
        <p:nvSpPr>
          <p:cNvPr id="32" name="Rectángulo 31">
            <a:extLst>
              <a:ext uri="{FF2B5EF4-FFF2-40B4-BE49-F238E27FC236}">
                <a16:creationId xmlns:a16="http://schemas.microsoft.com/office/drawing/2014/main" id="{8B8C7CC2-7DD4-4D54-9EA6-CB0E0BD61305}"/>
              </a:ext>
            </a:extLst>
          </p:cNvPr>
          <p:cNvSpPr/>
          <p:nvPr/>
        </p:nvSpPr>
        <p:spPr>
          <a:xfrm>
            <a:off x="4704347" y="2424169"/>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5" name="Conector recto 34">
            <a:extLst>
              <a:ext uri="{FF2B5EF4-FFF2-40B4-BE49-F238E27FC236}">
                <a16:creationId xmlns:a16="http://schemas.microsoft.com/office/drawing/2014/main" id="{91A8DFC0-19A8-4F41-87D3-22E73AA518B0}"/>
              </a:ext>
            </a:extLst>
          </p:cNvPr>
          <p:cNvCxnSpPr>
            <a:cxnSpLocks/>
          </p:cNvCxnSpPr>
          <p:nvPr/>
        </p:nvCxnSpPr>
        <p:spPr>
          <a:xfrm>
            <a:off x="6534565" y="2937518"/>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1CDE491B-0E7B-4071-B518-196D3F2AC7C9}"/>
              </a:ext>
            </a:extLst>
          </p:cNvPr>
          <p:cNvSpPr txBox="1"/>
          <p:nvPr/>
        </p:nvSpPr>
        <p:spPr>
          <a:xfrm>
            <a:off x="4879647" y="2612041"/>
            <a:ext cx="890337" cy="553998"/>
          </a:xfrm>
          <a:prstGeom prst="rect">
            <a:avLst/>
          </a:prstGeom>
          <a:noFill/>
        </p:spPr>
        <p:txBody>
          <a:bodyPr wrap="square" rtlCol="0">
            <a:spAutoFit/>
          </a:bodyPr>
          <a:lstStyle/>
          <a:p>
            <a:pPr algn="ctr"/>
            <a:r>
              <a:rPr lang="es-MX" sz="1000" b="1" dirty="0"/>
              <a:t>Cancelada al inicio de vigencia</a:t>
            </a:r>
          </a:p>
        </p:txBody>
      </p:sp>
      <p:sp>
        <p:nvSpPr>
          <p:cNvPr id="36" name="CuadroTexto 35">
            <a:extLst>
              <a:ext uri="{FF2B5EF4-FFF2-40B4-BE49-F238E27FC236}">
                <a16:creationId xmlns:a16="http://schemas.microsoft.com/office/drawing/2014/main" id="{D96528BE-3929-4617-A433-BE6F6F5D4C89}"/>
              </a:ext>
            </a:extLst>
          </p:cNvPr>
          <p:cNvSpPr txBox="1"/>
          <p:nvPr/>
        </p:nvSpPr>
        <p:spPr>
          <a:xfrm>
            <a:off x="2350687" y="2698590"/>
            <a:ext cx="1159041" cy="400110"/>
          </a:xfrm>
          <a:prstGeom prst="rect">
            <a:avLst/>
          </a:prstGeom>
          <a:noFill/>
        </p:spPr>
        <p:txBody>
          <a:bodyPr wrap="square" rtlCol="0">
            <a:spAutoFit/>
          </a:bodyPr>
          <a:lstStyle/>
          <a:p>
            <a:pPr algn="ctr"/>
            <a:r>
              <a:rPr lang="es-MX" sz="1000" b="1" dirty="0">
                <a:solidFill>
                  <a:srgbClr val="C00000"/>
                </a:solidFill>
              </a:rPr>
              <a:t>* Se cancela la póliza</a:t>
            </a:r>
          </a:p>
        </p:txBody>
      </p:sp>
    </p:spTree>
    <p:extLst>
      <p:ext uri="{BB962C8B-B14F-4D97-AF65-F5344CB8AC3E}">
        <p14:creationId xmlns:p14="http://schemas.microsoft.com/office/powerpoint/2010/main" val="1020666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Prima devengada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444137" y="1375953"/>
            <a:ext cx="6081354" cy="3349605"/>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s-MX" sz="1600" dirty="0"/>
              <a:t>Si el estatus es </a:t>
            </a:r>
            <a:r>
              <a:rPr lang="es-MX" sz="1600" b="1" dirty="0"/>
              <a:t>igual</a:t>
            </a:r>
            <a:r>
              <a:rPr lang="es-MX" sz="1600" dirty="0"/>
              <a:t> a cancelada (clave 3) entonces la </a:t>
            </a:r>
            <a:r>
              <a:rPr lang="es-MX" sz="1600" b="1" dirty="0"/>
              <a:t>prima devengada</a:t>
            </a:r>
            <a:r>
              <a:rPr lang="es-MX" sz="1600" dirty="0"/>
              <a:t> debe ser </a:t>
            </a:r>
            <a:r>
              <a:rPr lang="es-MX" sz="1600" b="1" dirty="0"/>
              <a:t>mayor</a:t>
            </a:r>
            <a:r>
              <a:rPr lang="es-MX" sz="1600" dirty="0"/>
              <a:t> o </a:t>
            </a:r>
            <a:r>
              <a:rPr lang="es-MX" sz="1600" b="1" dirty="0"/>
              <a:t>igual</a:t>
            </a:r>
            <a:r>
              <a:rPr lang="es-MX" sz="1600" dirty="0"/>
              <a:t> a prima emitida.</a:t>
            </a:r>
          </a:p>
          <a:p>
            <a:pPr marL="76200" indent="0">
              <a:buNone/>
            </a:pPr>
            <a:endParaRPr lang="es-MX" sz="1600" dirty="0"/>
          </a:p>
          <a:p>
            <a:pPr marL="76200" indent="0">
              <a:buNone/>
            </a:pPr>
            <a:endParaRPr lang="es-MX" sz="1600" dirty="0"/>
          </a:p>
          <a:p>
            <a:pPr marL="76200" indent="0">
              <a:buNone/>
            </a:pPr>
            <a:endParaRPr lang="es-MX" sz="1600" dirty="0"/>
          </a:p>
          <a:p>
            <a:pPr marL="76200" indent="0">
              <a:buNone/>
            </a:pPr>
            <a:endParaRPr lang="es-MX" sz="1600" dirty="0"/>
          </a:p>
          <a:p>
            <a:pPr>
              <a:buFont typeface="Wingdings" panose="05000000000000000000" pitchFamily="2" charset="2"/>
              <a:buChar char="§"/>
            </a:pPr>
            <a:endParaRPr lang="es-MX" sz="16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49</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2" name="Conector recto 11">
            <a:extLst>
              <a:ext uri="{FF2B5EF4-FFF2-40B4-BE49-F238E27FC236}">
                <a16:creationId xmlns:a16="http://schemas.microsoft.com/office/drawing/2014/main" id="{8E0A36E3-37AC-47EF-9909-AD289FEE604B}"/>
              </a:ext>
            </a:extLst>
          </p:cNvPr>
          <p:cNvCxnSpPr>
            <a:cxnSpLocks/>
          </p:cNvCxnSpPr>
          <p:nvPr/>
        </p:nvCxnSpPr>
        <p:spPr>
          <a:xfrm>
            <a:off x="673770" y="3193117"/>
            <a:ext cx="5851721" cy="19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49723CA7-927A-4631-AF0B-894D07296D36}"/>
              </a:ext>
            </a:extLst>
          </p:cNvPr>
          <p:cNvCxnSpPr>
            <a:cxnSpLocks/>
          </p:cNvCxnSpPr>
          <p:nvPr/>
        </p:nvCxnSpPr>
        <p:spPr>
          <a:xfrm>
            <a:off x="2319500" y="2917465"/>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3C53F8CD-138C-4511-9884-77091192FAB9}"/>
              </a:ext>
            </a:extLst>
          </p:cNvPr>
          <p:cNvSpPr txBox="1"/>
          <p:nvPr/>
        </p:nvSpPr>
        <p:spPr>
          <a:xfrm>
            <a:off x="2286001" y="3356329"/>
            <a:ext cx="1443791" cy="261610"/>
          </a:xfrm>
          <a:prstGeom prst="rect">
            <a:avLst/>
          </a:prstGeom>
          <a:noFill/>
        </p:spPr>
        <p:txBody>
          <a:bodyPr wrap="square" rtlCol="0">
            <a:spAutoFit/>
          </a:bodyPr>
          <a:lstStyle/>
          <a:p>
            <a:pPr algn="ctr"/>
            <a:r>
              <a:rPr lang="es-MX" sz="1100" dirty="0"/>
              <a:t>Septiembre 2021</a:t>
            </a:r>
          </a:p>
        </p:txBody>
      </p:sp>
      <p:sp>
        <p:nvSpPr>
          <p:cNvPr id="15" name="CuadroTexto 14">
            <a:extLst>
              <a:ext uri="{FF2B5EF4-FFF2-40B4-BE49-F238E27FC236}">
                <a16:creationId xmlns:a16="http://schemas.microsoft.com/office/drawing/2014/main" id="{44CB7AA4-E8D0-47A8-95C1-9637DE4134CF}"/>
              </a:ext>
            </a:extLst>
          </p:cNvPr>
          <p:cNvSpPr txBox="1"/>
          <p:nvPr/>
        </p:nvSpPr>
        <p:spPr>
          <a:xfrm>
            <a:off x="1418178" y="3251011"/>
            <a:ext cx="831727" cy="307777"/>
          </a:xfrm>
          <a:prstGeom prst="rect">
            <a:avLst/>
          </a:prstGeom>
          <a:noFill/>
        </p:spPr>
        <p:txBody>
          <a:bodyPr wrap="square" rtlCol="0">
            <a:spAutoFit/>
          </a:bodyPr>
          <a:lstStyle/>
          <a:p>
            <a:pPr algn="ctr"/>
            <a:r>
              <a:rPr lang="es-MX" dirty="0"/>
              <a:t>…</a:t>
            </a:r>
          </a:p>
        </p:txBody>
      </p:sp>
      <p:sp>
        <p:nvSpPr>
          <p:cNvPr id="16" name="CuadroTexto 15">
            <a:extLst>
              <a:ext uri="{FF2B5EF4-FFF2-40B4-BE49-F238E27FC236}">
                <a16:creationId xmlns:a16="http://schemas.microsoft.com/office/drawing/2014/main" id="{154B4AB9-2BFB-4C53-8169-7E680B828AAB}"/>
              </a:ext>
            </a:extLst>
          </p:cNvPr>
          <p:cNvSpPr txBox="1"/>
          <p:nvPr/>
        </p:nvSpPr>
        <p:spPr>
          <a:xfrm>
            <a:off x="0" y="3371324"/>
            <a:ext cx="1239253" cy="261610"/>
          </a:xfrm>
          <a:prstGeom prst="rect">
            <a:avLst/>
          </a:prstGeom>
          <a:noFill/>
        </p:spPr>
        <p:txBody>
          <a:bodyPr wrap="square" rtlCol="0">
            <a:spAutoFit/>
          </a:bodyPr>
          <a:lstStyle/>
          <a:p>
            <a:pPr algn="ctr"/>
            <a:r>
              <a:rPr lang="es-MX" sz="1100" b="1" dirty="0">
                <a:solidFill>
                  <a:srgbClr val="C00000"/>
                </a:solidFill>
              </a:rPr>
              <a:t>Marzo 2020</a:t>
            </a:r>
          </a:p>
        </p:txBody>
      </p:sp>
      <p:sp>
        <p:nvSpPr>
          <p:cNvPr id="17" name="CuadroTexto 16">
            <a:extLst>
              <a:ext uri="{FF2B5EF4-FFF2-40B4-BE49-F238E27FC236}">
                <a16:creationId xmlns:a16="http://schemas.microsoft.com/office/drawing/2014/main" id="{324A690F-02C1-416C-BD36-9DBB0BB61755}"/>
              </a:ext>
            </a:extLst>
          </p:cNvPr>
          <p:cNvSpPr txBox="1"/>
          <p:nvPr/>
        </p:nvSpPr>
        <p:spPr>
          <a:xfrm>
            <a:off x="179448" y="2617754"/>
            <a:ext cx="1020220" cy="400110"/>
          </a:xfrm>
          <a:prstGeom prst="rect">
            <a:avLst/>
          </a:prstGeom>
          <a:noFill/>
        </p:spPr>
        <p:txBody>
          <a:bodyPr wrap="square" rtlCol="0">
            <a:spAutoFit/>
          </a:bodyPr>
          <a:lstStyle/>
          <a:p>
            <a:pPr algn="ctr"/>
            <a:r>
              <a:rPr lang="es-MX" sz="1000" dirty="0"/>
              <a:t>Inicio de vigencia</a:t>
            </a:r>
          </a:p>
        </p:txBody>
      </p:sp>
      <p:sp>
        <p:nvSpPr>
          <p:cNvPr id="18" name="CuadroTexto 17">
            <a:extLst>
              <a:ext uri="{FF2B5EF4-FFF2-40B4-BE49-F238E27FC236}">
                <a16:creationId xmlns:a16="http://schemas.microsoft.com/office/drawing/2014/main" id="{2B1B630D-BD19-4C15-B1DF-929572DDEF3B}"/>
              </a:ext>
            </a:extLst>
          </p:cNvPr>
          <p:cNvSpPr txBox="1"/>
          <p:nvPr/>
        </p:nvSpPr>
        <p:spPr>
          <a:xfrm>
            <a:off x="5899356" y="2477106"/>
            <a:ext cx="890337" cy="400110"/>
          </a:xfrm>
          <a:prstGeom prst="rect">
            <a:avLst/>
          </a:prstGeom>
          <a:noFill/>
        </p:spPr>
        <p:txBody>
          <a:bodyPr wrap="square" rtlCol="0">
            <a:spAutoFit/>
          </a:bodyPr>
          <a:lstStyle/>
          <a:p>
            <a:pPr algn="ctr"/>
            <a:r>
              <a:rPr lang="es-MX" sz="1000" dirty="0"/>
              <a:t>Fin de vigencia</a:t>
            </a:r>
          </a:p>
        </p:txBody>
      </p:sp>
      <p:cxnSp>
        <p:nvCxnSpPr>
          <p:cNvPr id="19" name="Conector recto 18">
            <a:extLst>
              <a:ext uri="{FF2B5EF4-FFF2-40B4-BE49-F238E27FC236}">
                <a16:creationId xmlns:a16="http://schemas.microsoft.com/office/drawing/2014/main" id="{6277FD10-2495-4C9B-9A44-3B7388D3A18F}"/>
              </a:ext>
            </a:extLst>
          </p:cNvPr>
          <p:cNvCxnSpPr>
            <a:cxnSpLocks/>
          </p:cNvCxnSpPr>
          <p:nvPr/>
        </p:nvCxnSpPr>
        <p:spPr>
          <a:xfrm>
            <a:off x="3650996" y="2989654"/>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0E02FA1-4258-48BD-A927-00BC027D1D40}"/>
              </a:ext>
            </a:extLst>
          </p:cNvPr>
          <p:cNvCxnSpPr>
            <a:cxnSpLocks/>
          </p:cNvCxnSpPr>
          <p:nvPr/>
        </p:nvCxnSpPr>
        <p:spPr>
          <a:xfrm>
            <a:off x="1036132" y="2849284"/>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10515D1E-C4AC-480C-8635-60A51D6B2B23}"/>
              </a:ext>
            </a:extLst>
          </p:cNvPr>
          <p:cNvSpPr txBox="1"/>
          <p:nvPr/>
        </p:nvSpPr>
        <p:spPr>
          <a:xfrm>
            <a:off x="315927" y="3814960"/>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28" name="Conector recto 27">
            <a:extLst>
              <a:ext uri="{FF2B5EF4-FFF2-40B4-BE49-F238E27FC236}">
                <a16:creationId xmlns:a16="http://schemas.microsoft.com/office/drawing/2014/main" id="{F080342D-3844-4019-9D90-98D8BB3617C6}"/>
              </a:ext>
            </a:extLst>
          </p:cNvPr>
          <p:cNvCxnSpPr>
            <a:cxnSpLocks/>
          </p:cNvCxnSpPr>
          <p:nvPr/>
        </p:nvCxnSpPr>
        <p:spPr>
          <a:xfrm>
            <a:off x="4649616" y="2937517"/>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AA4131F2-0557-4E79-B8F1-EDE527663051}"/>
              </a:ext>
            </a:extLst>
          </p:cNvPr>
          <p:cNvSpPr txBox="1"/>
          <p:nvPr/>
        </p:nvSpPr>
        <p:spPr>
          <a:xfrm>
            <a:off x="4604086" y="3424506"/>
            <a:ext cx="1443791" cy="261610"/>
          </a:xfrm>
          <a:prstGeom prst="rect">
            <a:avLst/>
          </a:prstGeom>
          <a:noFill/>
        </p:spPr>
        <p:txBody>
          <a:bodyPr wrap="square" rtlCol="0">
            <a:spAutoFit/>
          </a:bodyPr>
          <a:lstStyle/>
          <a:p>
            <a:pPr algn="ctr"/>
            <a:r>
              <a:rPr lang="es-MX" sz="1100" dirty="0"/>
              <a:t>Diciembre 2021</a:t>
            </a:r>
          </a:p>
        </p:txBody>
      </p:sp>
      <p:cxnSp>
        <p:nvCxnSpPr>
          <p:cNvPr id="30" name="Conector recto 29">
            <a:extLst>
              <a:ext uri="{FF2B5EF4-FFF2-40B4-BE49-F238E27FC236}">
                <a16:creationId xmlns:a16="http://schemas.microsoft.com/office/drawing/2014/main" id="{15AE8662-6687-4012-8913-3AABAF2E171E}"/>
              </a:ext>
            </a:extLst>
          </p:cNvPr>
          <p:cNvCxnSpPr>
            <a:cxnSpLocks/>
          </p:cNvCxnSpPr>
          <p:nvPr/>
        </p:nvCxnSpPr>
        <p:spPr>
          <a:xfrm>
            <a:off x="5824702" y="2889390"/>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DC8E006C-D101-4B77-AA54-7358522D787B}"/>
              </a:ext>
            </a:extLst>
          </p:cNvPr>
          <p:cNvSpPr txBox="1"/>
          <p:nvPr/>
        </p:nvSpPr>
        <p:spPr>
          <a:xfrm>
            <a:off x="4773689" y="3670452"/>
            <a:ext cx="1074045" cy="1015663"/>
          </a:xfrm>
          <a:prstGeom prst="rect">
            <a:avLst/>
          </a:prstGeom>
          <a:noFill/>
        </p:spPr>
        <p:txBody>
          <a:bodyPr wrap="square" rtlCol="0">
            <a:spAutoFit/>
          </a:bodyPr>
          <a:lstStyle/>
          <a:p>
            <a:pPr algn="ctr"/>
            <a:r>
              <a:rPr lang="es-MX" sz="1000" b="1" dirty="0"/>
              <a:t>Prima emitida </a:t>
            </a:r>
            <a:r>
              <a:rPr lang="es-MX" sz="1000" b="1" dirty="0">
                <a:solidFill>
                  <a:srgbClr val="C00000"/>
                </a:solidFill>
              </a:rPr>
              <a:t>-$40,000</a:t>
            </a:r>
          </a:p>
          <a:p>
            <a:pPr algn="ctr"/>
            <a:endParaRPr lang="es-MX" sz="1000" b="1" dirty="0"/>
          </a:p>
          <a:p>
            <a:pPr algn="ctr"/>
            <a:r>
              <a:rPr lang="es-MX" sz="1000" b="1" dirty="0"/>
              <a:t>Prima devengada </a:t>
            </a:r>
          </a:p>
          <a:p>
            <a:pPr algn="ctr"/>
            <a:r>
              <a:rPr lang="es-MX" sz="1000" b="1" dirty="0"/>
              <a:t>$ 0</a:t>
            </a:r>
          </a:p>
        </p:txBody>
      </p:sp>
      <p:sp>
        <p:nvSpPr>
          <p:cNvPr id="32" name="Rectángulo 31">
            <a:extLst>
              <a:ext uri="{FF2B5EF4-FFF2-40B4-BE49-F238E27FC236}">
                <a16:creationId xmlns:a16="http://schemas.microsoft.com/office/drawing/2014/main" id="{8B8C7CC2-7DD4-4D54-9EA6-CB0E0BD61305}"/>
              </a:ext>
            </a:extLst>
          </p:cNvPr>
          <p:cNvSpPr/>
          <p:nvPr/>
        </p:nvSpPr>
        <p:spPr>
          <a:xfrm>
            <a:off x="4704347" y="2424169"/>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5" name="Conector recto 34">
            <a:extLst>
              <a:ext uri="{FF2B5EF4-FFF2-40B4-BE49-F238E27FC236}">
                <a16:creationId xmlns:a16="http://schemas.microsoft.com/office/drawing/2014/main" id="{91A8DFC0-19A8-4F41-87D3-22E73AA518B0}"/>
              </a:ext>
            </a:extLst>
          </p:cNvPr>
          <p:cNvCxnSpPr>
            <a:cxnSpLocks/>
          </p:cNvCxnSpPr>
          <p:nvPr/>
        </p:nvCxnSpPr>
        <p:spPr>
          <a:xfrm>
            <a:off x="6534565" y="2937518"/>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81362C5C-0744-40AB-95BB-C7CEAE9FEA4A}"/>
              </a:ext>
            </a:extLst>
          </p:cNvPr>
          <p:cNvSpPr txBox="1"/>
          <p:nvPr/>
        </p:nvSpPr>
        <p:spPr>
          <a:xfrm>
            <a:off x="4887020" y="2604667"/>
            <a:ext cx="890337" cy="553998"/>
          </a:xfrm>
          <a:prstGeom prst="rect">
            <a:avLst/>
          </a:prstGeom>
          <a:noFill/>
        </p:spPr>
        <p:txBody>
          <a:bodyPr wrap="square" rtlCol="0">
            <a:spAutoFit/>
          </a:bodyPr>
          <a:lstStyle/>
          <a:p>
            <a:pPr algn="ctr"/>
            <a:r>
              <a:rPr lang="es-MX" sz="1000" b="1" dirty="0"/>
              <a:t>Cancelada al inicio de vigencia</a:t>
            </a:r>
          </a:p>
        </p:txBody>
      </p:sp>
      <p:sp>
        <p:nvSpPr>
          <p:cNvPr id="36" name="CuadroTexto 35">
            <a:extLst>
              <a:ext uri="{FF2B5EF4-FFF2-40B4-BE49-F238E27FC236}">
                <a16:creationId xmlns:a16="http://schemas.microsoft.com/office/drawing/2014/main" id="{D2011AFD-B940-4DEF-8BEB-375E1239F9B9}"/>
              </a:ext>
            </a:extLst>
          </p:cNvPr>
          <p:cNvSpPr txBox="1"/>
          <p:nvPr/>
        </p:nvSpPr>
        <p:spPr>
          <a:xfrm>
            <a:off x="2424429" y="2705965"/>
            <a:ext cx="1159041" cy="400110"/>
          </a:xfrm>
          <a:prstGeom prst="rect">
            <a:avLst/>
          </a:prstGeom>
          <a:noFill/>
        </p:spPr>
        <p:txBody>
          <a:bodyPr wrap="square" rtlCol="0">
            <a:spAutoFit/>
          </a:bodyPr>
          <a:lstStyle/>
          <a:p>
            <a:pPr algn="ctr"/>
            <a:r>
              <a:rPr lang="es-MX" sz="1000" b="1" dirty="0">
                <a:solidFill>
                  <a:srgbClr val="C00000"/>
                </a:solidFill>
              </a:rPr>
              <a:t>* Se cancela la póliza</a:t>
            </a:r>
          </a:p>
        </p:txBody>
      </p:sp>
    </p:spTree>
    <p:extLst>
      <p:ext uri="{BB962C8B-B14F-4D97-AF65-F5344CB8AC3E}">
        <p14:creationId xmlns:p14="http://schemas.microsoft.com/office/powerpoint/2010/main" val="181250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5725650" y="909615"/>
            <a:ext cx="1875600" cy="18528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txBox="1">
            <a:spLocks noGrp="1"/>
          </p:cNvSpPr>
          <p:nvPr>
            <p:ph type="ctrTitle" idx="4294967295"/>
          </p:nvPr>
        </p:nvSpPr>
        <p:spPr>
          <a:xfrm>
            <a:off x="533400" y="1252131"/>
            <a:ext cx="4779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4400" b="1" dirty="0">
                <a:solidFill>
                  <a:srgbClr val="003E7A"/>
                </a:solidFill>
              </a:rPr>
              <a:t>Datos Generales</a:t>
            </a:r>
            <a:endParaRPr sz="4400" b="1" dirty="0">
              <a:solidFill>
                <a:srgbClr val="003E7A"/>
              </a:solidFill>
            </a:endParaRPr>
          </a:p>
        </p:txBody>
      </p:sp>
      <p:sp>
        <p:nvSpPr>
          <p:cNvPr id="119" name="Google Shape;119;p18"/>
          <p:cNvSpPr txBox="1">
            <a:spLocks noGrp="1"/>
          </p:cNvSpPr>
          <p:nvPr>
            <p:ph type="subTitle" idx="4294967295"/>
          </p:nvPr>
        </p:nvSpPr>
        <p:spPr>
          <a:xfrm>
            <a:off x="810490" y="2394537"/>
            <a:ext cx="4502509" cy="1408535"/>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s-MX" sz="1100"/>
              <a:t>Se deberán reportar los datos especificados en cada uno de los certificados que hayan estado en vigor del 1 de enero al 31 de diciembre del año de reporte y/o tuvieron algún movimiento en  emisión durante el ejercicio, independientemente de que el certificado no se encuentre en vigor a la fecha de cierre del ejercicio.</a:t>
            </a:r>
            <a:endParaRPr lang="es-MX" sz="1100" dirty="0"/>
          </a:p>
        </p:txBody>
      </p:sp>
      <p:cxnSp>
        <p:nvCxnSpPr>
          <p:cNvPr id="120" name="Google Shape;120;p18"/>
          <p:cNvCxnSpPr/>
          <p:nvPr/>
        </p:nvCxnSpPr>
        <p:spPr>
          <a:xfrm rot="10800000" flipH="1">
            <a:off x="6805299" y="540952"/>
            <a:ext cx="143700" cy="377100"/>
          </a:xfrm>
          <a:prstGeom prst="straightConnector1">
            <a:avLst/>
          </a:prstGeom>
          <a:noFill/>
          <a:ln w="9525" cap="flat" cmpd="sng">
            <a:solidFill>
              <a:srgbClr val="CFD8DC"/>
            </a:solidFill>
            <a:prstDash val="solid"/>
            <a:round/>
            <a:headEnd type="none" w="med" len="med"/>
            <a:tailEnd type="none" w="med" len="med"/>
          </a:ln>
        </p:spPr>
      </p:cxnSp>
      <p:cxnSp>
        <p:nvCxnSpPr>
          <p:cNvPr id="121" name="Google Shape;121;p18"/>
          <p:cNvCxnSpPr/>
          <p:nvPr/>
        </p:nvCxnSpPr>
        <p:spPr>
          <a:xfrm flipH="1">
            <a:off x="7451750" y="1182125"/>
            <a:ext cx="337200" cy="131100"/>
          </a:xfrm>
          <a:prstGeom prst="straightConnector1">
            <a:avLst/>
          </a:prstGeom>
          <a:noFill/>
          <a:ln w="9525" cap="flat" cmpd="sng">
            <a:solidFill>
              <a:srgbClr val="CFD8DC"/>
            </a:solidFill>
            <a:prstDash val="solid"/>
            <a:round/>
            <a:headEnd type="none" w="med" len="med"/>
            <a:tailEnd type="none" w="med" len="med"/>
          </a:ln>
        </p:spPr>
      </p:cxnSp>
      <p:cxnSp>
        <p:nvCxnSpPr>
          <p:cNvPr id="122" name="Google Shape;122;p18"/>
          <p:cNvCxnSpPr>
            <a:endCxn id="117" idx="6"/>
          </p:cNvCxnSpPr>
          <p:nvPr/>
        </p:nvCxnSpPr>
        <p:spPr>
          <a:xfrm rot="10800000">
            <a:off x="7601250" y="1836015"/>
            <a:ext cx="998100" cy="98100"/>
          </a:xfrm>
          <a:prstGeom prst="straightConnector1">
            <a:avLst/>
          </a:prstGeom>
          <a:noFill/>
          <a:ln w="9525" cap="flat" cmpd="sng">
            <a:solidFill>
              <a:srgbClr val="CFD8DC"/>
            </a:solidFill>
            <a:prstDash val="solid"/>
            <a:round/>
            <a:headEnd type="none" w="med" len="med"/>
            <a:tailEnd type="none" w="med" len="med"/>
          </a:ln>
        </p:spPr>
      </p:cxnSp>
      <p:sp>
        <p:nvSpPr>
          <p:cNvPr id="123" name="Google Shape;123;p18"/>
          <p:cNvSpPr/>
          <p:nvPr/>
        </p:nvSpPr>
        <p:spPr>
          <a:xfrm>
            <a:off x="5889262" y="1119883"/>
            <a:ext cx="1576200" cy="15567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cxnSp>
        <p:nvCxnSpPr>
          <p:cNvPr id="13" name="Conector recto 12">
            <a:extLst>
              <a:ext uri="{FF2B5EF4-FFF2-40B4-BE49-F238E27FC236}">
                <a16:creationId xmlns:a16="http://schemas.microsoft.com/office/drawing/2014/main" id="{424C1DED-AA36-4DD3-B282-8EA03418842A}"/>
              </a:ext>
            </a:extLst>
          </p:cNvPr>
          <p:cNvCxnSpPr>
            <a:cxnSpLocks/>
          </p:cNvCxnSpPr>
          <p:nvPr/>
        </p:nvCxnSpPr>
        <p:spPr>
          <a:xfrm>
            <a:off x="789370" y="2336536"/>
            <a:ext cx="4419939" cy="0"/>
          </a:xfrm>
          <a:prstGeom prst="line">
            <a:avLst/>
          </a:prstGeom>
          <a:ln w="19050">
            <a:solidFill>
              <a:srgbClr val="003E7A"/>
            </a:solidFill>
            <a:prstDash val="sysDash"/>
          </a:ln>
        </p:spPr>
        <p:style>
          <a:lnRef idx="1">
            <a:schemeClr val="accent1"/>
          </a:lnRef>
          <a:fillRef idx="0">
            <a:schemeClr val="accent1"/>
          </a:fillRef>
          <a:effectRef idx="0">
            <a:schemeClr val="accent1"/>
          </a:effectRef>
          <a:fontRef idx="minor">
            <a:schemeClr val="tx1"/>
          </a:fontRef>
        </p:style>
      </p:cxnSp>
      <p:grpSp>
        <p:nvGrpSpPr>
          <p:cNvPr id="16" name="Google Shape;1227;p49">
            <a:extLst>
              <a:ext uri="{FF2B5EF4-FFF2-40B4-BE49-F238E27FC236}">
                <a16:creationId xmlns:a16="http://schemas.microsoft.com/office/drawing/2014/main" id="{20D5B0CE-7E14-4D02-9C7F-367FE399C5F5}"/>
              </a:ext>
            </a:extLst>
          </p:cNvPr>
          <p:cNvGrpSpPr/>
          <p:nvPr/>
        </p:nvGrpSpPr>
        <p:grpSpPr>
          <a:xfrm>
            <a:off x="6211758" y="1321058"/>
            <a:ext cx="847133" cy="978795"/>
            <a:chOff x="2554206" y="1011105"/>
            <a:chExt cx="613055" cy="720187"/>
          </a:xfrm>
        </p:grpSpPr>
        <p:sp>
          <p:nvSpPr>
            <p:cNvPr id="17" name="Google Shape;1228;p49">
              <a:extLst>
                <a:ext uri="{FF2B5EF4-FFF2-40B4-BE49-F238E27FC236}">
                  <a16:creationId xmlns:a16="http://schemas.microsoft.com/office/drawing/2014/main" id="{5D548D6E-75B8-455C-8B64-1C32E65F6F6A}"/>
                </a:ext>
              </a:extLst>
            </p:cNvPr>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29;p49">
              <a:extLst>
                <a:ext uri="{FF2B5EF4-FFF2-40B4-BE49-F238E27FC236}">
                  <a16:creationId xmlns:a16="http://schemas.microsoft.com/office/drawing/2014/main" id="{0110BB3E-A6B3-496D-B919-72AC08886F62}"/>
                </a:ext>
              </a:extLst>
            </p:cNvPr>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30;p49">
              <a:extLst>
                <a:ext uri="{FF2B5EF4-FFF2-40B4-BE49-F238E27FC236}">
                  <a16:creationId xmlns:a16="http://schemas.microsoft.com/office/drawing/2014/main" id="{7C8728A8-B154-4C42-9884-016BC0DEDE9E}"/>
                </a:ext>
              </a:extLst>
            </p:cNvPr>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Prima devengada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endParaRPr lang="es-MX" sz="1800" dirty="0"/>
          </a:p>
          <a:p>
            <a:pPr algn="just">
              <a:buFont typeface="Wingdings" panose="05000000000000000000" pitchFamily="2" charset="2"/>
              <a:buChar char="§"/>
            </a:pPr>
            <a:r>
              <a:rPr lang="es-MX" sz="1800" dirty="0"/>
              <a:t>Si el estatus es </a:t>
            </a:r>
            <a:r>
              <a:rPr lang="es-MX" sz="1800" b="1" dirty="0"/>
              <a:t>igual</a:t>
            </a:r>
            <a:r>
              <a:rPr lang="es-MX" sz="1800" dirty="0"/>
              <a:t> a anticipada o diferida (clave 5) entonces la </a:t>
            </a:r>
            <a:r>
              <a:rPr lang="es-MX" sz="1800" b="1" dirty="0"/>
              <a:t>prima devengada</a:t>
            </a:r>
            <a:r>
              <a:rPr lang="es-MX" sz="1800" dirty="0"/>
              <a:t> debe ser </a:t>
            </a:r>
            <a:r>
              <a:rPr lang="es-MX" sz="1800" b="1" dirty="0"/>
              <a:t>igual</a:t>
            </a:r>
            <a:r>
              <a:rPr lang="es-MX" sz="1800" dirty="0"/>
              <a:t> a 0.</a:t>
            </a:r>
          </a:p>
          <a:p>
            <a:pPr algn="just">
              <a:buFont typeface="Wingdings" panose="05000000000000000000" pitchFamily="2" charset="2"/>
              <a:buChar char="§"/>
            </a:pPr>
            <a:endParaRPr lang="es-MX" sz="1800" dirty="0"/>
          </a:p>
          <a:p>
            <a:pPr algn="just">
              <a:buFont typeface="Wingdings" panose="05000000000000000000" pitchFamily="2" charset="2"/>
              <a:buChar char="§"/>
            </a:pPr>
            <a:r>
              <a:rPr lang="es-MX" sz="1800" dirty="0"/>
              <a:t>Si la </a:t>
            </a:r>
            <a:r>
              <a:rPr lang="es-MX" sz="1800" b="1" dirty="0"/>
              <a:t>prima devengada</a:t>
            </a:r>
            <a:r>
              <a:rPr lang="es-MX" sz="1800" dirty="0"/>
              <a:t> es </a:t>
            </a:r>
            <a:r>
              <a:rPr lang="es-MX" sz="1800" b="1" dirty="0"/>
              <a:t>igual</a:t>
            </a:r>
            <a:r>
              <a:rPr lang="es-MX" sz="1800" dirty="0"/>
              <a:t> a 0 entonces el estatus debe ser </a:t>
            </a:r>
            <a:r>
              <a:rPr lang="es-MX" sz="1800" b="1" dirty="0"/>
              <a:t>igual</a:t>
            </a:r>
            <a:r>
              <a:rPr lang="es-MX" sz="1800" dirty="0"/>
              <a:t> a cancelada (clave 3) o anticipada o diferida (clave 5).</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50</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3632577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Prima devengada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algn="just">
              <a:buFont typeface="Wingdings" panose="05000000000000000000" pitchFamily="2" charset="2"/>
              <a:buChar char="§"/>
            </a:pPr>
            <a:r>
              <a:rPr lang="es-MX" sz="1800" dirty="0"/>
              <a:t>La </a:t>
            </a:r>
            <a:r>
              <a:rPr lang="es-MX" sz="1800" b="1" dirty="0"/>
              <a:t>prima devengada</a:t>
            </a:r>
            <a:r>
              <a:rPr lang="es-MX" sz="1800" dirty="0"/>
              <a:t> debe ser </a:t>
            </a:r>
            <a:r>
              <a:rPr lang="es-MX" sz="1800" b="1" dirty="0"/>
              <a:t>menor</a:t>
            </a:r>
            <a:r>
              <a:rPr lang="es-MX" sz="1800" dirty="0"/>
              <a:t> a la suma asegurada.</a:t>
            </a:r>
            <a:endParaRPr lang="es-ES"/>
          </a:p>
          <a:p>
            <a:pPr algn="just">
              <a:buFont typeface="Wingdings" panose="05000000000000000000" pitchFamily="2" charset="2"/>
              <a:buChar char="§"/>
            </a:pPr>
            <a:endParaRPr lang="es-MX" sz="1800" dirty="0"/>
          </a:p>
          <a:p>
            <a:pPr algn="just">
              <a:buFont typeface="Wingdings" panose="05000000000000000000" pitchFamily="2" charset="2"/>
              <a:buChar char="§"/>
            </a:pPr>
            <a:r>
              <a:rPr lang="es-MX" sz="1800" dirty="0"/>
              <a:t>Si la prima emitida es </a:t>
            </a:r>
            <a:r>
              <a:rPr lang="es-MX" sz="1800" b="1" dirty="0"/>
              <a:t>mayor</a:t>
            </a:r>
            <a:r>
              <a:rPr lang="es-MX" sz="1800" dirty="0"/>
              <a:t> a 0 entonces la </a:t>
            </a:r>
            <a:r>
              <a:rPr lang="es-MX" sz="1800" b="1" dirty="0"/>
              <a:t>prima</a:t>
            </a:r>
            <a:r>
              <a:rPr lang="es-MX" sz="1800" dirty="0"/>
              <a:t> </a:t>
            </a:r>
            <a:r>
              <a:rPr lang="es-MX" sz="1800" b="1" dirty="0"/>
              <a:t>devengada</a:t>
            </a:r>
            <a:r>
              <a:rPr lang="es-MX" sz="1800" dirty="0"/>
              <a:t> debe ser </a:t>
            </a:r>
            <a:r>
              <a:rPr lang="es-MX" sz="1800" b="1" dirty="0"/>
              <a:t>mayor</a:t>
            </a:r>
            <a:r>
              <a:rPr lang="es-MX" sz="1800" dirty="0"/>
              <a:t> a 0.</a:t>
            </a:r>
          </a:p>
          <a:p>
            <a:pPr algn="just">
              <a:buFont typeface="Wingdings" panose="05000000000000000000" pitchFamily="2" charset="2"/>
              <a:buChar char="§"/>
            </a:pPr>
            <a:endParaRPr lang="es-MX" sz="1800" dirty="0"/>
          </a:p>
          <a:p>
            <a:pPr algn="just">
              <a:buFont typeface="Wingdings" panose="05000000000000000000" pitchFamily="2" charset="2"/>
              <a:buChar char="§"/>
            </a:pPr>
            <a:r>
              <a:rPr lang="es-MX" sz="1800" dirty="0"/>
              <a:t>Si inicio es </a:t>
            </a:r>
            <a:r>
              <a:rPr lang="es-MX" sz="1800" b="1" dirty="0"/>
              <a:t>mayor</a:t>
            </a:r>
            <a:r>
              <a:rPr lang="es-MX" sz="1800" dirty="0"/>
              <a:t> a fecha de corte entonces la </a:t>
            </a:r>
            <a:r>
              <a:rPr lang="es-MX" sz="1800" b="1" dirty="0"/>
              <a:t>prima</a:t>
            </a:r>
            <a:r>
              <a:rPr lang="es-MX" sz="1800" dirty="0"/>
              <a:t> </a:t>
            </a:r>
            <a:r>
              <a:rPr lang="es-MX" sz="1800" b="1" dirty="0"/>
              <a:t>devengada</a:t>
            </a:r>
            <a:r>
              <a:rPr lang="es-MX" sz="1800" dirty="0"/>
              <a:t> debe ser </a:t>
            </a:r>
            <a:r>
              <a:rPr lang="es-MX" sz="1800" b="1" dirty="0"/>
              <a:t>igual</a:t>
            </a:r>
            <a:r>
              <a:rPr lang="es-MX" sz="1800" dirty="0"/>
              <a:t> a 0.</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51</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2363671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Número de días de renta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lgn="just">
              <a:buNone/>
            </a:pPr>
            <a:r>
              <a:rPr lang="es-MX" sz="1400" dirty="0"/>
              <a:t>Se registrará el número máximo de días que ampara la cobertura reportada de acuerdo a lo estipulado en sus condiciones generales. </a:t>
            </a:r>
            <a:endParaRPr lang="es-ES"/>
          </a:p>
          <a:p>
            <a:pPr marL="76200" indent="0" algn="just">
              <a:buNone/>
            </a:pPr>
            <a:r>
              <a:rPr lang="es-MX" sz="1400" dirty="0"/>
              <a:t>En caso de que la cobertura no pague una renta diaria este campo se reportará en cero</a:t>
            </a:r>
            <a:endParaRPr lang="es-ES"/>
          </a:p>
          <a:p>
            <a:pPr>
              <a:buFont typeface="Wingdings" panose="05000000000000000000" pitchFamily="2" charset="2"/>
              <a:buChar char="§"/>
            </a:pPr>
            <a:endParaRPr lang="es-MX" sz="1400" dirty="0"/>
          </a:p>
          <a:p>
            <a:pPr>
              <a:buFont typeface="Wingdings" panose="05000000000000000000" pitchFamily="2" charset="2"/>
              <a:buChar char="§"/>
            </a:pPr>
            <a:r>
              <a:rPr lang="es-MX" sz="1400" dirty="0"/>
              <a:t>El </a:t>
            </a:r>
            <a:r>
              <a:rPr lang="es-MX" sz="1400" b="1" dirty="0"/>
              <a:t>número de días de renta</a:t>
            </a:r>
            <a:r>
              <a:rPr lang="es-MX" sz="1400" dirty="0"/>
              <a:t> debe ser </a:t>
            </a:r>
            <a:r>
              <a:rPr lang="es-MX" sz="1400" b="1" dirty="0"/>
              <a:t>mayor </a:t>
            </a:r>
            <a:r>
              <a:rPr lang="es-MX" sz="1400" dirty="0"/>
              <a:t>o </a:t>
            </a:r>
            <a:r>
              <a:rPr lang="es-MX" sz="1400" b="1" dirty="0"/>
              <a:t>igual</a:t>
            </a:r>
            <a:r>
              <a:rPr lang="es-MX" sz="1400" dirty="0"/>
              <a:t> a 0.</a:t>
            </a:r>
          </a:p>
          <a:p>
            <a:pPr>
              <a:buFont typeface="Wingdings" panose="05000000000000000000" pitchFamily="2" charset="2"/>
              <a:buChar char="§"/>
            </a:pPr>
            <a:endParaRPr lang="es-MX" sz="1400" dirty="0"/>
          </a:p>
          <a:p>
            <a:pPr algn="just">
              <a:buFont typeface="Wingdings" panose="05000000000000000000" pitchFamily="2" charset="2"/>
              <a:buChar char="§"/>
            </a:pPr>
            <a:r>
              <a:rPr lang="es-MX" sz="1400" dirty="0"/>
              <a:t>Si el </a:t>
            </a:r>
            <a:r>
              <a:rPr lang="es-MX" sz="1400" b="1" dirty="0"/>
              <a:t>número de días de renta</a:t>
            </a:r>
            <a:r>
              <a:rPr lang="es-MX" sz="1400" dirty="0"/>
              <a:t> es </a:t>
            </a:r>
            <a:r>
              <a:rPr lang="es-MX" sz="1400" b="1" dirty="0"/>
              <a:t>mayor</a:t>
            </a:r>
            <a:r>
              <a:rPr lang="es-MX" sz="1400" dirty="0"/>
              <a:t> a 0 entonces la cobertura debe ser </a:t>
            </a:r>
            <a:r>
              <a:rPr lang="es-MX" sz="1400" b="1" dirty="0"/>
              <a:t>igual</a:t>
            </a:r>
            <a:r>
              <a:rPr lang="es-MX" sz="1400" dirty="0"/>
              <a:t> a Indemnización Diaria por Incapacidad Total o Parcial (clave 3) o Renta diaria por hospitalización (clave 7).</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52</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431472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5725650" y="909615"/>
            <a:ext cx="1875600" cy="18528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txBox="1">
            <a:spLocks noGrp="1"/>
          </p:cNvSpPr>
          <p:nvPr>
            <p:ph type="ctrTitle" idx="4294967295"/>
          </p:nvPr>
        </p:nvSpPr>
        <p:spPr>
          <a:xfrm>
            <a:off x="533400" y="1252131"/>
            <a:ext cx="4779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4400" b="1" dirty="0">
                <a:solidFill>
                  <a:srgbClr val="003E7A"/>
                </a:solidFill>
              </a:rPr>
              <a:t>Siniestros</a:t>
            </a:r>
            <a:endParaRPr sz="4400" b="1" dirty="0">
              <a:solidFill>
                <a:srgbClr val="003E7A"/>
              </a:solidFill>
            </a:endParaRPr>
          </a:p>
        </p:txBody>
      </p:sp>
      <p:sp>
        <p:nvSpPr>
          <p:cNvPr id="119" name="Google Shape;119;p18"/>
          <p:cNvSpPr txBox="1">
            <a:spLocks noGrp="1"/>
          </p:cNvSpPr>
          <p:nvPr>
            <p:ph type="subTitle" idx="4294967295"/>
          </p:nvPr>
        </p:nvSpPr>
        <p:spPr>
          <a:xfrm>
            <a:off x="810490" y="2394537"/>
            <a:ext cx="4502509" cy="1408535"/>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s-MX" sz="1100" dirty="0"/>
              <a:t>En este archivo se reportarán los certificados, tanto del ejercicio que se reporta como de ejercicios anteriores, que hayan realizado una reclamación durante el período de reporte o que hayan presentado un movimiento en el ejercicio del reporte sin importar la fecha en que se realizó la reclamación. Se debe mantener consistencia en el número de póliza, número de certificado y número de siniestro aun cuando el mismo asegurado ahora cuente con otro número de póliza para otro ejercicio.</a:t>
            </a:r>
          </a:p>
        </p:txBody>
      </p:sp>
      <p:cxnSp>
        <p:nvCxnSpPr>
          <p:cNvPr id="120" name="Google Shape;120;p18"/>
          <p:cNvCxnSpPr/>
          <p:nvPr/>
        </p:nvCxnSpPr>
        <p:spPr>
          <a:xfrm rot="10800000" flipH="1">
            <a:off x="6805299" y="540952"/>
            <a:ext cx="143700" cy="377100"/>
          </a:xfrm>
          <a:prstGeom prst="straightConnector1">
            <a:avLst/>
          </a:prstGeom>
          <a:noFill/>
          <a:ln w="9525" cap="flat" cmpd="sng">
            <a:solidFill>
              <a:srgbClr val="CFD8DC"/>
            </a:solidFill>
            <a:prstDash val="solid"/>
            <a:round/>
            <a:headEnd type="none" w="med" len="med"/>
            <a:tailEnd type="none" w="med" len="med"/>
          </a:ln>
        </p:spPr>
      </p:cxnSp>
      <p:cxnSp>
        <p:nvCxnSpPr>
          <p:cNvPr id="121" name="Google Shape;121;p18"/>
          <p:cNvCxnSpPr/>
          <p:nvPr/>
        </p:nvCxnSpPr>
        <p:spPr>
          <a:xfrm flipH="1">
            <a:off x="7451750" y="1182125"/>
            <a:ext cx="337200" cy="131100"/>
          </a:xfrm>
          <a:prstGeom prst="straightConnector1">
            <a:avLst/>
          </a:prstGeom>
          <a:noFill/>
          <a:ln w="9525" cap="flat" cmpd="sng">
            <a:solidFill>
              <a:srgbClr val="CFD8DC"/>
            </a:solidFill>
            <a:prstDash val="solid"/>
            <a:round/>
            <a:headEnd type="none" w="med" len="med"/>
            <a:tailEnd type="none" w="med" len="med"/>
          </a:ln>
        </p:spPr>
      </p:cxnSp>
      <p:cxnSp>
        <p:nvCxnSpPr>
          <p:cNvPr id="122" name="Google Shape;122;p18"/>
          <p:cNvCxnSpPr>
            <a:endCxn id="117" idx="6"/>
          </p:cNvCxnSpPr>
          <p:nvPr/>
        </p:nvCxnSpPr>
        <p:spPr>
          <a:xfrm rot="10800000">
            <a:off x="7601250" y="1836015"/>
            <a:ext cx="998100" cy="98100"/>
          </a:xfrm>
          <a:prstGeom prst="straightConnector1">
            <a:avLst/>
          </a:prstGeom>
          <a:noFill/>
          <a:ln w="9525" cap="flat" cmpd="sng">
            <a:solidFill>
              <a:srgbClr val="CFD8DC"/>
            </a:solidFill>
            <a:prstDash val="solid"/>
            <a:round/>
            <a:headEnd type="none" w="med" len="med"/>
            <a:tailEnd type="none" w="med" len="med"/>
          </a:ln>
        </p:spPr>
      </p:cxnSp>
      <p:sp>
        <p:nvSpPr>
          <p:cNvPr id="123" name="Google Shape;123;p18"/>
          <p:cNvSpPr/>
          <p:nvPr/>
        </p:nvSpPr>
        <p:spPr>
          <a:xfrm>
            <a:off x="5889262" y="1119883"/>
            <a:ext cx="1576200" cy="15567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53</a:t>
            </a:fld>
            <a:endParaRPr/>
          </a:p>
        </p:txBody>
      </p:sp>
      <p:cxnSp>
        <p:nvCxnSpPr>
          <p:cNvPr id="13" name="Conector recto 12">
            <a:extLst>
              <a:ext uri="{FF2B5EF4-FFF2-40B4-BE49-F238E27FC236}">
                <a16:creationId xmlns:a16="http://schemas.microsoft.com/office/drawing/2014/main" id="{424C1DED-AA36-4DD3-B282-8EA03418842A}"/>
              </a:ext>
            </a:extLst>
          </p:cNvPr>
          <p:cNvCxnSpPr>
            <a:cxnSpLocks/>
          </p:cNvCxnSpPr>
          <p:nvPr/>
        </p:nvCxnSpPr>
        <p:spPr>
          <a:xfrm>
            <a:off x="789370" y="2336536"/>
            <a:ext cx="4419939" cy="0"/>
          </a:xfrm>
          <a:prstGeom prst="line">
            <a:avLst/>
          </a:prstGeom>
          <a:ln w="19050">
            <a:solidFill>
              <a:srgbClr val="003E7A"/>
            </a:solidFill>
            <a:prstDash val="sysDash"/>
          </a:ln>
        </p:spPr>
        <p:style>
          <a:lnRef idx="1">
            <a:schemeClr val="accent1"/>
          </a:lnRef>
          <a:fillRef idx="0">
            <a:schemeClr val="accent1"/>
          </a:fillRef>
          <a:effectRef idx="0">
            <a:schemeClr val="accent1"/>
          </a:effectRef>
          <a:fontRef idx="minor">
            <a:schemeClr val="tx1"/>
          </a:fontRef>
        </p:style>
      </p:cxnSp>
      <p:grpSp>
        <p:nvGrpSpPr>
          <p:cNvPr id="16" name="Google Shape;1227;p49">
            <a:extLst>
              <a:ext uri="{FF2B5EF4-FFF2-40B4-BE49-F238E27FC236}">
                <a16:creationId xmlns:a16="http://schemas.microsoft.com/office/drawing/2014/main" id="{20D5B0CE-7E14-4D02-9C7F-367FE399C5F5}"/>
              </a:ext>
            </a:extLst>
          </p:cNvPr>
          <p:cNvGrpSpPr/>
          <p:nvPr/>
        </p:nvGrpSpPr>
        <p:grpSpPr>
          <a:xfrm>
            <a:off x="6211758" y="1321058"/>
            <a:ext cx="847133" cy="978795"/>
            <a:chOff x="2554206" y="1011105"/>
            <a:chExt cx="613055" cy="720187"/>
          </a:xfrm>
        </p:grpSpPr>
        <p:sp>
          <p:nvSpPr>
            <p:cNvPr id="17" name="Google Shape;1228;p49">
              <a:extLst>
                <a:ext uri="{FF2B5EF4-FFF2-40B4-BE49-F238E27FC236}">
                  <a16:creationId xmlns:a16="http://schemas.microsoft.com/office/drawing/2014/main" id="{5D548D6E-75B8-455C-8B64-1C32E65F6F6A}"/>
                </a:ext>
              </a:extLst>
            </p:cNvPr>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1229;p49">
              <a:extLst>
                <a:ext uri="{FF2B5EF4-FFF2-40B4-BE49-F238E27FC236}">
                  <a16:creationId xmlns:a16="http://schemas.microsoft.com/office/drawing/2014/main" id="{0110BB3E-A6B3-496D-B919-72AC08886F62}"/>
                </a:ext>
              </a:extLst>
            </p:cNvPr>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230;p49">
              <a:extLst>
                <a:ext uri="{FF2B5EF4-FFF2-40B4-BE49-F238E27FC236}">
                  <a16:creationId xmlns:a16="http://schemas.microsoft.com/office/drawing/2014/main" id="{7C8728A8-B154-4C42-9884-016BC0DEDE9E}"/>
                </a:ext>
              </a:extLst>
            </p:cNvPr>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339001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Número de póliza</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9" y="1378526"/>
            <a:ext cx="5539266" cy="3764973"/>
          </a:xfrm>
          <a:prstGeom prst="rect">
            <a:avLst/>
          </a:prstGeom>
        </p:spPr>
        <p:txBody>
          <a:bodyPr spcFirstLastPara="1" wrap="square" lIns="91425" tIns="91425" rIns="91425" bIns="91425" anchor="t" anchorCtr="0">
            <a:noAutofit/>
          </a:bodyPr>
          <a:lstStyle/>
          <a:p>
            <a:pPr algn="just">
              <a:buClr>
                <a:srgbClr val="000000"/>
              </a:buClr>
              <a:buFont typeface="Arial" panose="020B0604020202020204" pitchFamily="34" charset="0"/>
              <a:buChar char="•"/>
            </a:pPr>
            <a:r>
              <a:rPr lang="es-MX" sz="1600" dirty="0">
                <a:solidFill>
                  <a:srgbClr val="000000"/>
                </a:solidFill>
                <a:latin typeface="Arial"/>
                <a:cs typeface="Arial"/>
                <a:sym typeface="Arial"/>
              </a:rPr>
              <a:t>Si la fecha de ocurrencia de siniestro es </a:t>
            </a:r>
            <a:r>
              <a:rPr lang="es-MX" sz="1600" b="1" dirty="0">
                <a:solidFill>
                  <a:srgbClr val="000000"/>
                </a:solidFill>
                <a:latin typeface="Arial"/>
                <a:cs typeface="Arial"/>
                <a:sym typeface="Arial"/>
              </a:rPr>
              <a:t>igual</a:t>
            </a:r>
            <a:r>
              <a:rPr lang="es-MX" sz="1600" dirty="0">
                <a:solidFill>
                  <a:srgbClr val="000000"/>
                </a:solidFill>
                <a:latin typeface="Arial"/>
                <a:cs typeface="Arial"/>
                <a:sym typeface="Arial"/>
              </a:rPr>
              <a:t> a año reporte entonces el </a:t>
            </a:r>
            <a:r>
              <a:rPr lang="es-MX" sz="1600" b="1" dirty="0">
                <a:solidFill>
                  <a:srgbClr val="000000"/>
                </a:solidFill>
                <a:latin typeface="Arial"/>
                <a:cs typeface="Arial"/>
                <a:sym typeface="Arial"/>
              </a:rPr>
              <a:t>número de pólizas y</a:t>
            </a:r>
            <a:r>
              <a:rPr lang="es-MX" sz="1600" dirty="0">
                <a:solidFill>
                  <a:srgbClr val="000000"/>
                </a:solidFill>
                <a:latin typeface="Arial"/>
                <a:cs typeface="Arial"/>
                <a:sym typeface="Arial"/>
              </a:rPr>
              <a:t> el </a:t>
            </a:r>
            <a:r>
              <a:rPr lang="es-MX" sz="1600" b="1" dirty="0">
                <a:solidFill>
                  <a:srgbClr val="000000"/>
                </a:solidFill>
                <a:latin typeface="Arial"/>
                <a:cs typeface="Arial"/>
                <a:sym typeface="Arial"/>
              </a:rPr>
              <a:t>número de certificados</a:t>
            </a:r>
            <a:r>
              <a:rPr lang="es-MX" sz="1600" dirty="0">
                <a:solidFill>
                  <a:srgbClr val="000000"/>
                </a:solidFill>
                <a:latin typeface="Arial"/>
                <a:cs typeface="Arial"/>
                <a:sym typeface="Arial"/>
              </a:rPr>
              <a:t> deben estar reportados en datos generales.</a:t>
            </a:r>
            <a:endParaRPr lang="es-ES"/>
          </a:p>
          <a:p>
            <a:pPr marL="76200" lvl="0" indent="0">
              <a:buClr>
                <a:srgbClr val="000000"/>
              </a:buClr>
              <a:buNone/>
            </a:pPr>
            <a:endParaRPr lang="es-MX" sz="1600" dirty="0">
              <a:solidFill>
                <a:srgbClr val="000000"/>
              </a:solidFill>
              <a:latin typeface="Arial"/>
              <a:cs typeface="Arial"/>
              <a:sym typeface="Arial"/>
            </a:endParaRPr>
          </a:p>
          <a:p>
            <a:pPr marL="76200" lvl="0" indent="0">
              <a:buClr>
                <a:srgbClr val="000000"/>
              </a:buClr>
              <a:buNone/>
            </a:pPr>
            <a:endParaRPr lang="es-MX" sz="16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54</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699206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Número de siniestro</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9" y="1378526"/>
            <a:ext cx="5539266" cy="3764973"/>
          </a:xfrm>
          <a:prstGeom prst="rect">
            <a:avLst/>
          </a:prstGeom>
        </p:spPr>
        <p:txBody>
          <a:bodyPr spcFirstLastPara="1" wrap="square" lIns="91425" tIns="91425" rIns="91425" bIns="91425" anchor="t" anchorCtr="0">
            <a:noAutofit/>
          </a:bodyPr>
          <a:lstStyle/>
          <a:p>
            <a:pPr marL="76200" indent="0" algn="just">
              <a:buClr>
                <a:srgbClr val="000000"/>
              </a:buClr>
              <a:buNone/>
            </a:pPr>
            <a:r>
              <a:rPr lang="es-MX" sz="1400" dirty="0">
                <a:solidFill>
                  <a:srgbClr val="000000"/>
                </a:solidFill>
                <a:latin typeface="Arial"/>
                <a:cs typeface="Arial"/>
                <a:sym typeface="Arial"/>
              </a:rPr>
              <a:t>Se reportará el número de siniestro asignado cuya reclamación se registró en el ejercicio que se reporta. El número de siniestro es único y sólo podrá repetirse dentro de una misma póliza cuando se afecten diferentes coberturas de forma simultánea o cuando se tengan diferentes reclamaciones derivadas de un mismo siniestro, </a:t>
            </a:r>
            <a:endParaRPr lang="es-ES"/>
          </a:p>
          <a:p>
            <a:pPr marL="76200" indent="0" algn="just">
              <a:buNone/>
            </a:pPr>
            <a:r>
              <a:rPr lang="es-MX" sz="1400" dirty="0">
                <a:solidFill>
                  <a:srgbClr val="000000"/>
                </a:solidFill>
                <a:latin typeface="Arial"/>
                <a:cs typeface="Arial"/>
                <a:sym typeface="Arial"/>
              </a:rPr>
              <a:t>Los números de siniestro asignados deberán ser consistentes con el archivo actual y futuro de siniestros, recordando que a cada combinación de número de reclamación y cobertura afectada le corresponderá un registro.</a:t>
            </a:r>
            <a:endParaRPr lang="es-MX"/>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55</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3938426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Número de reclamación</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9" y="1378526"/>
            <a:ext cx="5539266" cy="3764973"/>
          </a:xfrm>
          <a:prstGeom prst="rect">
            <a:avLst/>
          </a:prstGeom>
        </p:spPr>
        <p:txBody>
          <a:bodyPr spcFirstLastPara="1" wrap="square" lIns="91425" tIns="91425" rIns="91425" bIns="91425" anchor="t" anchorCtr="0">
            <a:noAutofit/>
          </a:bodyPr>
          <a:lstStyle/>
          <a:p>
            <a:pPr marL="76200" indent="0" algn="just">
              <a:buClr>
                <a:srgbClr val="000000"/>
              </a:buClr>
              <a:buNone/>
            </a:pPr>
            <a:r>
              <a:rPr lang="es-MX" sz="1600" dirty="0">
                <a:solidFill>
                  <a:srgbClr val="000000"/>
                </a:solidFill>
                <a:latin typeface="Arial"/>
                <a:cs typeface="Arial"/>
                <a:sym typeface="Arial"/>
              </a:rPr>
              <a:t>Se reportará el número de reclamación derivado del siniestro registrado en el ejercicio que se reporta. El número de reclamación sólo podrá repetirse dentro de un mismo siniestro cuando se afecten diferentes coberturas de forma simultánea</a:t>
            </a:r>
            <a:endParaRPr lang="es-ES" dirty="0">
              <a:solidFill>
                <a:srgbClr val="263238"/>
              </a:solidFill>
              <a:cs typeface="Arial"/>
              <a:sym typeface="Arial"/>
            </a:endParaRPr>
          </a:p>
          <a:p>
            <a:pPr marL="76200" indent="0" algn="just">
              <a:buNone/>
            </a:pPr>
            <a:r>
              <a:rPr lang="es-MX" sz="1600" dirty="0">
                <a:solidFill>
                  <a:srgbClr val="000000"/>
                </a:solidFill>
                <a:latin typeface="Arial"/>
                <a:cs typeface="Arial"/>
                <a:sym typeface="Arial"/>
              </a:rPr>
              <a:t>Los números de reclamaciones asignados deberán ser consistentes con el archivo actual y futuro de siniestros.</a:t>
            </a:r>
            <a:endParaRPr lang="es-ES"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56</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1772037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Fecha de ocurrencia del siniestro</a:t>
            </a:r>
            <a:endParaRPr sz="3600" b="1" dirty="0">
              <a:solidFill>
                <a:schemeClr val="accent2">
                  <a:lumMod val="75000"/>
                </a:schemeClr>
              </a:solidFill>
            </a:endParaRPr>
          </a:p>
        </p:txBody>
      </p:sp>
      <p:sp>
        <p:nvSpPr>
          <p:cNvPr id="112" name="Google Shape;112;p17"/>
          <p:cNvSpPr txBox="1">
            <a:spLocks noGrp="1"/>
          </p:cNvSpPr>
          <p:nvPr>
            <p:ph type="body" idx="1"/>
          </p:nvPr>
        </p:nvSpPr>
        <p:spPr>
          <a:xfrm>
            <a:off x="596839" y="1094872"/>
            <a:ext cx="6176940" cy="3651583"/>
          </a:xfrm>
          <a:prstGeom prst="rect">
            <a:avLst/>
          </a:prstGeom>
        </p:spPr>
        <p:txBody>
          <a:bodyPr spcFirstLastPara="1" wrap="square" lIns="91425" tIns="91425" rIns="91425" bIns="91425" anchor="t" anchorCtr="0">
            <a:noAutofit/>
          </a:bodyPr>
          <a:lstStyle/>
          <a:p>
            <a:pPr marL="76200" indent="0">
              <a:buClr>
                <a:srgbClr val="000000"/>
              </a:buClr>
              <a:buNone/>
            </a:pPr>
            <a:r>
              <a:rPr lang="es-MX" sz="1400" dirty="0">
                <a:solidFill>
                  <a:srgbClr val="000000"/>
                </a:solidFill>
                <a:latin typeface="Arial"/>
                <a:cs typeface="Arial"/>
                <a:sym typeface="Arial"/>
              </a:rPr>
              <a:t>Se reportará la fecha de ocurrencia del siniestro cuya reclamación se registró en el ejercicio que se reporta. </a:t>
            </a:r>
          </a:p>
          <a:p>
            <a:pPr>
              <a:buClr>
                <a:srgbClr val="000000"/>
              </a:buClr>
              <a:buFont typeface="Arial" panose="020B0604020202020204" pitchFamily="34" charset="0"/>
              <a:buChar char="•"/>
            </a:pPr>
            <a:endParaRPr lang="es-MX" sz="1400" dirty="0">
              <a:solidFill>
                <a:srgbClr val="000000"/>
              </a:solidFill>
              <a:latin typeface="Arial"/>
              <a:cs typeface="Arial"/>
              <a:sym typeface="Arial"/>
            </a:endParaRPr>
          </a:p>
          <a:p>
            <a:pPr>
              <a:buClr>
                <a:srgbClr val="000000"/>
              </a:buClr>
              <a:buFont typeface="Arial" panose="020B0604020202020204" pitchFamily="34" charset="0"/>
              <a:buChar char="•"/>
            </a:pPr>
            <a:r>
              <a:rPr lang="es-MX" sz="1400" dirty="0">
                <a:solidFill>
                  <a:srgbClr val="000000"/>
                </a:solidFill>
                <a:latin typeface="Arial"/>
                <a:cs typeface="Arial"/>
                <a:sym typeface="Arial"/>
              </a:rPr>
              <a:t>La</a:t>
            </a:r>
            <a:r>
              <a:rPr lang="es-MX" sz="1400" b="1" dirty="0">
                <a:solidFill>
                  <a:srgbClr val="000000"/>
                </a:solidFill>
                <a:latin typeface="Arial"/>
                <a:cs typeface="Arial"/>
                <a:sym typeface="Arial"/>
              </a:rPr>
              <a:t> fecha de ocurrencia del siniestro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menor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la fecha de contabilización del siniestro.</a:t>
            </a:r>
          </a:p>
          <a:p>
            <a:pPr>
              <a:buClr>
                <a:srgbClr val="000000"/>
              </a:buClr>
              <a:buFont typeface="Arial" panose="020B0604020202020204" pitchFamily="34" charset="0"/>
              <a:buChar char="•"/>
            </a:pPr>
            <a:endParaRPr lang="es-MX" sz="1400" dirty="0">
              <a:solidFill>
                <a:srgbClr val="000000"/>
              </a:solidFill>
              <a:latin typeface="Arial"/>
              <a:cs typeface="Arial"/>
              <a:sym typeface="Arial"/>
            </a:endParaRPr>
          </a:p>
          <a:p>
            <a:pPr>
              <a:buClr>
                <a:srgbClr val="000000"/>
              </a:buClr>
              <a:buFont typeface="Arial" panose="020B0604020202020204" pitchFamily="34" charset="0"/>
              <a:buChar char="•"/>
            </a:pPr>
            <a:r>
              <a:rPr lang="es-MX" sz="1400" dirty="0">
                <a:solidFill>
                  <a:srgbClr val="000000"/>
                </a:solidFill>
                <a:latin typeface="Arial"/>
                <a:cs typeface="Arial"/>
                <a:sym typeface="Arial"/>
              </a:rPr>
              <a:t>La </a:t>
            </a:r>
            <a:r>
              <a:rPr lang="es-MX" sz="1400" b="1" dirty="0">
                <a:solidFill>
                  <a:srgbClr val="000000"/>
                </a:solidFill>
                <a:latin typeface="Arial"/>
                <a:cs typeface="Arial"/>
                <a:sym typeface="Arial"/>
              </a:rPr>
              <a:t>fecha de ocurrencia del siniestro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mayor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fecha nacimiento.</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57</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1" name="Conector recto 10">
            <a:extLst>
              <a:ext uri="{FF2B5EF4-FFF2-40B4-BE49-F238E27FC236}">
                <a16:creationId xmlns:a16="http://schemas.microsoft.com/office/drawing/2014/main" id="{77821CE5-9FF4-4CC1-9682-253DE0B287E1}"/>
              </a:ext>
            </a:extLst>
          </p:cNvPr>
          <p:cNvCxnSpPr>
            <a:cxnSpLocks/>
          </p:cNvCxnSpPr>
          <p:nvPr/>
        </p:nvCxnSpPr>
        <p:spPr>
          <a:xfrm>
            <a:off x="1000914" y="4242776"/>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F46295CF-2B05-43B1-955F-C4C08479E3AE}"/>
              </a:ext>
            </a:extLst>
          </p:cNvPr>
          <p:cNvCxnSpPr/>
          <p:nvPr/>
        </p:nvCxnSpPr>
        <p:spPr>
          <a:xfrm>
            <a:off x="5984338" y="3765698"/>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26BB0029-3008-422C-89CA-1AFBC216F22D}"/>
              </a:ext>
            </a:extLst>
          </p:cNvPr>
          <p:cNvCxnSpPr/>
          <p:nvPr/>
        </p:nvCxnSpPr>
        <p:spPr>
          <a:xfrm>
            <a:off x="3732997" y="3708611"/>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BD14F1D2-954B-4A20-9248-4FF222FEECBE}"/>
              </a:ext>
            </a:extLst>
          </p:cNvPr>
          <p:cNvSpPr txBox="1"/>
          <p:nvPr/>
        </p:nvSpPr>
        <p:spPr>
          <a:xfrm>
            <a:off x="5491489" y="4695078"/>
            <a:ext cx="1007165" cy="261610"/>
          </a:xfrm>
          <a:prstGeom prst="rect">
            <a:avLst/>
          </a:prstGeom>
          <a:noFill/>
        </p:spPr>
        <p:txBody>
          <a:bodyPr wrap="square" rtlCol="0">
            <a:spAutoFit/>
          </a:bodyPr>
          <a:lstStyle/>
          <a:p>
            <a:pPr algn="ctr"/>
            <a:r>
              <a:rPr lang="es-MX" sz="1100" dirty="0"/>
              <a:t>Abril 2020</a:t>
            </a:r>
          </a:p>
        </p:txBody>
      </p:sp>
      <p:sp>
        <p:nvSpPr>
          <p:cNvPr id="15" name="CuadroTexto 14">
            <a:extLst>
              <a:ext uri="{FF2B5EF4-FFF2-40B4-BE49-F238E27FC236}">
                <a16:creationId xmlns:a16="http://schemas.microsoft.com/office/drawing/2014/main" id="{2B969116-2593-482C-BCD2-5E6463C4D440}"/>
              </a:ext>
            </a:extLst>
          </p:cNvPr>
          <p:cNvSpPr txBox="1"/>
          <p:nvPr/>
        </p:nvSpPr>
        <p:spPr>
          <a:xfrm>
            <a:off x="4972863" y="4639605"/>
            <a:ext cx="502246" cy="261610"/>
          </a:xfrm>
          <a:prstGeom prst="rect">
            <a:avLst/>
          </a:prstGeom>
          <a:noFill/>
        </p:spPr>
        <p:txBody>
          <a:bodyPr wrap="square" rtlCol="0">
            <a:spAutoFit/>
          </a:bodyPr>
          <a:lstStyle/>
          <a:p>
            <a:r>
              <a:rPr lang="es-MX" sz="1100" dirty="0"/>
              <a:t>…</a:t>
            </a:r>
          </a:p>
        </p:txBody>
      </p:sp>
      <p:sp>
        <p:nvSpPr>
          <p:cNvPr id="16" name="CuadroTexto 15">
            <a:extLst>
              <a:ext uri="{FF2B5EF4-FFF2-40B4-BE49-F238E27FC236}">
                <a16:creationId xmlns:a16="http://schemas.microsoft.com/office/drawing/2014/main" id="{47616933-C270-4DD6-97A0-73DB5716D146}"/>
              </a:ext>
            </a:extLst>
          </p:cNvPr>
          <p:cNvSpPr txBox="1"/>
          <p:nvPr/>
        </p:nvSpPr>
        <p:spPr>
          <a:xfrm>
            <a:off x="3154916" y="4694399"/>
            <a:ext cx="1292087" cy="261610"/>
          </a:xfrm>
          <a:prstGeom prst="rect">
            <a:avLst/>
          </a:prstGeom>
          <a:noFill/>
        </p:spPr>
        <p:txBody>
          <a:bodyPr wrap="square" rtlCol="0">
            <a:spAutoFit/>
          </a:bodyPr>
          <a:lstStyle/>
          <a:p>
            <a:r>
              <a:rPr lang="es-MX" sz="1100" dirty="0"/>
              <a:t>Febrero 2020</a:t>
            </a:r>
          </a:p>
        </p:txBody>
      </p:sp>
      <p:sp>
        <p:nvSpPr>
          <p:cNvPr id="17" name="CuadroTexto 16">
            <a:extLst>
              <a:ext uri="{FF2B5EF4-FFF2-40B4-BE49-F238E27FC236}">
                <a16:creationId xmlns:a16="http://schemas.microsoft.com/office/drawing/2014/main" id="{7CFED245-D5FE-4311-ADAA-EA9847806665}"/>
              </a:ext>
            </a:extLst>
          </p:cNvPr>
          <p:cNvSpPr txBox="1"/>
          <p:nvPr/>
        </p:nvSpPr>
        <p:spPr>
          <a:xfrm>
            <a:off x="5157918" y="3168145"/>
            <a:ext cx="1579768" cy="600164"/>
          </a:xfrm>
          <a:prstGeom prst="rect">
            <a:avLst/>
          </a:prstGeom>
          <a:noFill/>
        </p:spPr>
        <p:txBody>
          <a:bodyPr wrap="square" rtlCol="0">
            <a:spAutoFit/>
          </a:bodyPr>
          <a:lstStyle/>
          <a:p>
            <a:pPr algn="ctr"/>
            <a:r>
              <a:rPr lang="es-MX" sz="1100" dirty="0"/>
              <a:t>Fecha de contabilización del siniestro.</a:t>
            </a:r>
          </a:p>
        </p:txBody>
      </p:sp>
      <p:cxnSp>
        <p:nvCxnSpPr>
          <p:cNvPr id="18" name="Conector recto de flecha 17">
            <a:extLst>
              <a:ext uri="{FF2B5EF4-FFF2-40B4-BE49-F238E27FC236}">
                <a16:creationId xmlns:a16="http://schemas.microsoft.com/office/drawing/2014/main" id="{600846A8-C75E-4E1D-B1E6-85D9584FA9EB}"/>
              </a:ext>
            </a:extLst>
          </p:cNvPr>
          <p:cNvCxnSpPr>
            <a:cxnSpLocks/>
          </p:cNvCxnSpPr>
          <p:nvPr/>
        </p:nvCxnSpPr>
        <p:spPr>
          <a:xfrm flipH="1">
            <a:off x="4153454" y="3999649"/>
            <a:ext cx="1695305"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9" name="CuadroTexto 18">
            <a:extLst>
              <a:ext uri="{FF2B5EF4-FFF2-40B4-BE49-F238E27FC236}">
                <a16:creationId xmlns:a16="http://schemas.microsoft.com/office/drawing/2014/main" id="{DB2AC740-9D96-4D45-AEE8-BC99AE118500}"/>
              </a:ext>
            </a:extLst>
          </p:cNvPr>
          <p:cNvSpPr txBox="1"/>
          <p:nvPr/>
        </p:nvSpPr>
        <p:spPr>
          <a:xfrm>
            <a:off x="4605346" y="3346905"/>
            <a:ext cx="557260" cy="261610"/>
          </a:xfrm>
          <a:prstGeom prst="rect">
            <a:avLst/>
          </a:prstGeom>
          <a:noFill/>
        </p:spPr>
        <p:txBody>
          <a:bodyPr wrap="square" rtlCol="0">
            <a:spAutoFit/>
          </a:bodyPr>
          <a:lstStyle/>
          <a:p>
            <a:pPr algn="ctr"/>
            <a:r>
              <a:rPr lang="es-MX" sz="1100" dirty="0"/>
              <a:t>&lt;=</a:t>
            </a:r>
          </a:p>
        </p:txBody>
      </p:sp>
      <p:cxnSp>
        <p:nvCxnSpPr>
          <p:cNvPr id="20" name="Conector recto de flecha 19">
            <a:extLst>
              <a:ext uri="{FF2B5EF4-FFF2-40B4-BE49-F238E27FC236}">
                <a16:creationId xmlns:a16="http://schemas.microsoft.com/office/drawing/2014/main" id="{D24CBF16-CB03-4B6B-B36A-03971C9BBEEF}"/>
              </a:ext>
            </a:extLst>
          </p:cNvPr>
          <p:cNvCxnSpPr>
            <a:cxnSpLocks/>
            <a:stCxn id="30" idx="1"/>
          </p:cNvCxnSpPr>
          <p:nvPr/>
        </p:nvCxnSpPr>
        <p:spPr>
          <a:xfrm flipH="1">
            <a:off x="3745848" y="3818905"/>
            <a:ext cx="374" cy="324973"/>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ED580D1E-BAF5-40A6-AB45-7C1A24462DF9}"/>
              </a:ext>
            </a:extLst>
          </p:cNvPr>
          <p:cNvSpPr txBox="1"/>
          <p:nvPr/>
        </p:nvSpPr>
        <p:spPr>
          <a:xfrm>
            <a:off x="891601" y="3298181"/>
            <a:ext cx="1133062" cy="430887"/>
          </a:xfrm>
          <a:prstGeom prst="rect">
            <a:avLst/>
          </a:prstGeom>
          <a:noFill/>
        </p:spPr>
        <p:txBody>
          <a:bodyPr wrap="square" rtlCol="0">
            <a:spAutoFit/>
          </a:bodyPr>
          <a:lstStyle/>
          <a:p>
            <a:pPr algn="ctr"/>
            <a:r>
              <a:rPr lang="es-MX" sz="1100" dirty="0"/>
              <a:t>Fecha de nacimiento</a:t>
            </a:r>
          </a:p>
        </p:txBody>
      </p:sp>
      <p:sp>
        <p:nvSpPr>
          <p:cNvPr id="28" name="CuadroTexto 27">
            <a:extLst>
              <a:ext uri="{FF2B5EF4-FFF2-40B4-BE49-F238E27FC236}">
                <a16:creationId xmlns:a16="http://schemas.microsoft.com/office/drawing/2014/main" id="{D03D98AD-0AA4-4F8D-A664-39392E5C0164}"/>
              </a:ext>
            </a:extLst>
          </p:cNvPr>
          <p:cNvSpPr txBox="1"/>
          <p:nvPr/>
        </p:nvSpPr>
        <p:spPr>
          <a:xfrm>
            <a:off x="2957770" y="3304850"/>
            <a:ext cx="1579678" cy="430887"/>
          </a:xfrm>
          <a:prstGeom prst="rect">
            <a:avLst/>
          </a:prstGeom>
          <a:noFill/>
        </p:spPr>
        <p:txBody>
          <a:bodyPr wrap="square" rtlCol="0">
            <a:spAutoFit/>
          </a:bodyPr>
          <a:lstStyle/>
          <a:p>
            <a:pPr algn="ctr"/>
            <a:r>
              <a:rPr lang="es-MX" sz="1100" dirty="0"/>
              <a:t>Fecha de ocurrencia de siniestro</a:t>
            </a:r>
          </a:p>
        </p:txBody>
      </p:sp>
      <p:cxnSp>
        <p:nvCxnSpPr>
          <p:cNvPr id="29" name="Conector recto de flecha 28">
            <a:extLst>
              <a:ext uri="{FF2B5EF4-FFF2-40B4-BE49-F238E27FC236}">
                <a16:creationId xmlns:a16="http://schemas.microsoft.com/office/drawing/2014/main" id="{6671F795-31BF-4433-A591-0AE7D9969FF1}"/>
              </a:ext>
            </a:extLst>
          </p:cNvPr>
          <p:cNvCxnSpPr>
            <a:cxnSpLocks/>
          </p:cNvCxnSpPr>
          <p:nvPr/>
        </p:nvCxnSpPr>
        <p:spPr>
          <a:xfrm>
            <a:off x="1504254" y="4111105"/>
            <a:ext cx="1837188"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30" name="Abrir llave 29">
            <a:extLst>
              <a:ext uri="{FF2B5EF4-FFF2-40B4-BE49-F238E27FC236}">
                <a16:creationId xmlns:a16="http://schemas.microsoft.com/office/drawing/2014/main" id="{EAAD6305-A755-45DF-8A3F-6C631F080E63}"/>
              </a:ext>
            </a:extLst>
          </p:cNvPr>
          <p:cNvSpPr/>
          <p:nvPr/>
        </p:nvSpPr>
        <p:spPr>
          <a:xfrm rot="5400000">
            <a:off x="3572069" y="1692366"/>
            <a:ext cx="290960" cy="4544037"/>
          </a:xfrm>
          <a:prstGeom prst="leftBrace">
            <a:avLst>
              <a:gd name="adj1" fmla="val 8333"/>
              <a:gd name="adj2" fmla="val 49369"/>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31" name="CuadroTexto 30">
            <a:extLst>
              <a:ext uri="{FF2B5EF4-FFF2-40B4-BE49-F238E27FC236}">
                <a16:creationId xmlns:a16="http://schemas.microsoft.com/office/drawing/2014/main" id="{29792804-D33B-4E50-8801-E5FE8F44EDFC}"/>
              </a:ext>
            </a:extLst>
          </p:cNvPr>
          <p:cNvSpPr txBox="1"/>
          <p:nvPr/>
        </p:nvSpPr>
        <p:spPr>
          <a:xfrm>
            <a:off x="2146558" y="3354173"/>
            <a:ext cx="663084" cy="261610"/>
          </a:xfrm>
          <a:prstGeom prst="rect">
            <a:avLst/>
          </a:prstGeom>
          <a:noFill/>
        </p:spPr>
        <p:txBody>
          <a:bodyPr wrap="square" rtlCol="0">
            <a:spAutoFit/>
          </a:bodyPr>
          <a:lstStyle/>
          <a:p>
            <a:pPr algn="ctr"/>
            <a:r>
              <a:rPr lang="es-MX" sz="1100" dirty="0"/>
              <a:t>&lt;=</a:t>
            </a:r>
          </a:p>
        </p:txBody>
      </p:sp>
      <p:cxnSp>
        <p:nvCxnSpPr>
          <p:cNvPr id="32" name="Conector recto 31">
            <a:extLst>
              <a:ext uri="{FF2B5EF4-FFF2-40B4-BE49-F238E27FC236}">
                <a16:creationId xmlns:a16="http://schemas.microsoft.com/office/drawing/2014/main" id="{FB8DC769-EF5B-4C21-AC40-7220016CE9D4}"/>
              </a:ext>
            </a:extLst>
          </p:cNvPr>
          <p:cNvCxnSpPr/>
          <p:nvPr/>
        </p:nvCxnSpPr>
        <p:spPr>
          <a:xfrm>
            <a:off x="1430757" y="3721625"/>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A88DAF31-A472-4178-B7EF-3DA9E7232821}"/>
              </a:ext>
            </a:extLst>
          </p:cNvPr>
          <p:cNvSpPr txBox="1"/>
          <p:nvPr/>
        </p:nvSpPr>
        <p:spPr>
          <a:xfrm>
            <a:off x="1054226" y="4723502"/>
            <a:ext cx="1292087" cy="261610"/>
          </a:xfrm>
          <a:prstGeom prst="rect">
            <a:avLst/>
          </a:prstGeom>
          <a:noFill/>
        </p:spPr>
        <p:txBody>
          <a:bodyPr wrap="square" rtlCol="0">
            <a:spAutoFit/>
          </a:bodyPr>
          <a:lstStyle/>
          <a:p>
            <a:r>
              <a:rPr lang="es-MX" sz="1100" dirty="0"/>
              <a:t>Febrero 2000</a:t>
            </a:r>
          </a:p>
        </p:txBody>
      </p:sp>
      <p:sp>
        <p:nvSpPr>
          <p:cNvPr id="34" name="CuadroTexto 33">
            <a:extLst>
              <a:ext uri="{FF2B5EF4-FFF2-40B4-BE49-F238E27FC236}">
                <a16:creationId xmlns:a16="http://schemas.microsoft.com/office/drawing/2014/main" id="{D9DB2048-0178-4156-AE05-4B27FD092AB2}"/>
              </a:ext>
            </a:extLst>
          </p:cNvPr>
          <p:cNvSpPr txBox="1"/>
          <p:nvPr/>
        </p:nvSpPr>
        <p:spPr>
          <a:xfrm>
            <a:off x="2424175" y="4658112"/>
            <a:ext cx="502246" cy="261610"/>
          </a:xfrm>
          <a:prstGeom prst="rect">
            <a:avLst/>
          </a:prstGeom>
          <a:noFill/>
        </p:spPr>
        <p:txBody>
          <a:bodyPr wrap="square" rtlCol="0">
            <a:spAutoFit/>
          </a:bodyPr>
          <a:lstStyle/>
          <a:p>
            <a:r>
              <a:rPr lang="es-MX" sz="1100" dirty="0"/>
              <a:t>…</a:t>
            </a:r>
          </a:p>
        </p:txBody>
      </p:sp>
    </p:spTree>
    <p:extLst>
      <p:ext uri="{BB962C8B-B14F-4D97-AF65-F5344CB8AC3E}">
        <p14:creationId xmlns:p14="http://schemas.microsoft.com/office/powerpoint/2010/main" val="24163462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Fecha de ocurrencia del siniestro</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78526"/>
            <a:ext cx="6085467" cy="3764973"/>
          </a:xfrm>
          <a:prstGeom prst="rect">
            <a:avLst/>
          </a:prstGeom>
        </p:spPr>
        <p:txBody>
          <a:bodyPr spcFirstLastPara="1" wrap="square" lIns="91425" tIns="91425" rIns="91425" bIns="91425" anchor="t" anchorCtr="0">
            <a:noAutofit/>
          </a:bodyPr>
          <a:lstStyle/>
          <a:p>
            <a:pPr>
              <a:buClr>
                <a:srgbClr val="000000"/>
              </a:buClr>
              <a:buFont typeface="Arial" panose="020B0604020202020204" pitchFamily="34" charset="0"/>
              <a:buChar char="•"/>
            </a:pPr>
            <a:r>
              <a:rPr lang="es-MX" sz="1600" dirty="0">
                <a:solidFill>
                  <a:srgbClr val="000000"/>
                </a:solidFill>
                <a:latin typeface="Arial"/>
                <a:cs typeface="Arial"/>
                <a:sym typeface="Arial"/>
              </a:rPr>
              <a:t>La  </a:t>
            </a:r>
            <a:r>
              <a:rPr lang="es-MX" sz="1600" b="1" dirty="0">
                <a:solidFill>
                  <a:srgbClr val="000000"/>
                </a:solidFill>
                <a:latin typeface="Arial"/>
                <a:cs typeface="Arial"/>
                <a:sym typeface="Arial"/>
              </a:rPr>
              <a:t>fecha de ocurrencia del siniestro</a:t>
            </a:r>
            <a:r>
              <a:rPr lang="es-MX" sz="1600" dirty="0">
                <a:solidFill>
                  <a:srgbClr val="000000"/>
                </a:solidFill>
                <a:latin typeface="Arial"/>
                <a:cs typeface="Arial"/>
                <a:sym typeface="Arial"/>
              </a:rPr>
              <a:t> debe ser </a:t>
            </a:r>
            <a:r>
              <a:rPr lang="es-MX" sz="1600" b="1" dirty="0">
                <a:solidFill>
                  <a:srgbClr val="000000"/>
                </a:solidFill>
                <a:latin typeface="Arial"/>
                <a:cs typeface="Arial"/>
                <a:sym typeface="Arial"/>
              </a:rPr>
              <a:t>menor</a:t>
            </a:r>
            <a:r>
              <a:rPr lang="es-MX" sz="1600" dirty="0">
                <a:solidFill>
                  <a:srgbClr val="000000"/>
                </a:solidFill>
                <a:latin typeface="Arial"/>
                <a:cs typeface="Arial"/>
                <a:sym typeface="Arial"/>
              </a:rPr>
              <a:t> o </a:t>
            </a:r>
            <a:r>
              <a:rPr lang="es-MX" sz="1600" b="1" dirty="0">
                <a:solidFill>
                  <a:srgbClr val="000000"/>
                </a:solidFill>
                <a:latin typeface="Arial"/>
                <a:cs typeface="Arial"/>
                <a:sym typeface="Arial"/>
              </a:rPr>
              <a:t>igual</a:t>
            </a:r>
            <a:r>
              <a:rPr lang="es-MX" sz="1600" dirty="0">
                <a:solidFill>
                  <a:srgbClr val="000000"/>
                </a:solidFill>
                <a:latin typeface="Arial"/>
                <a:cs typeface="Arial"/>
                <a:sym typeface="Arial"/>
              </a:rPr>
              <a:t> a la fecha de pago del siniestro.</a:t>
            </a:r>
          </a:p>
          <a:p>
            <a:pPr>
              <a:buClr>
                <a:srgbClr val="000000"/>
              </a:buClr>
              <a:buFont typeface="Arial" panose="020B0604020202020204" pitchFamily="34" charset="0"/>
              <a:buChar char="•"/>
            </a:pPr>
            <a:endParaRPr lang="es-MX" sz="1600" dirty="0">
              <a:solidFill>
                <a:srgbClr val="000000"/>
              </a:solidFill>
              <a:latin typeface="Arial"/>
              <a:cs typeface="Arial"/>
              <a:sym typeface="Arial"/>
            </a:endParaRPr>
          </a:p>
          <a:p>
            <a:pPr>
              <a:buClr>
                <a:srgbClr val="000000"/>
              </a:buClr>
              <a:buFont typeface="Arial" panose="020B0604020202020204" pitchFamily="34" charset="0"/>
              <a:buChar char="•"/>
            </a:pPr>
            <a:r>
              <a:rPr lang="es-MX" sz="1600" dirty="0">
                <a:solidFill>
                  <a:srgbClr val="000000"/>
                </a:solidFill>
                <a:latin typeface="Arial"/>
                <a:cs typeface="Arial"/>
                <a:sym typeface="Arial"/>
              </a:rPr>
              <a:t>La </a:t>
            </a:r>
            <a:r>
              <a:rPr lang="es-MX" sz="1600" b="1" dirty="0">
                <a:solidFill>
                  <a:srgbClr val="000000"/>
                </a:solidFill>
                <a:latin typeface="Arial"/>
                <a:cs typeface="Arial"/>
                <a:sym typeface="Arial"/>
              </a:rPr>
              <a:t>fecha de ocurrencia del siniestro</a:t>
            </a:r>
            <a:r>
              <a:rPr lang="es-MX" sz="1600" dirty="0">
                <a:solidFill>
                  <a:srgbClr val="000000"/>
                </a:solidFill>
                <a:latin typeface="Arial"/>
                <a:cs typeface="Arial"/>
                <a:sym typeface="Arial"/>
              </a:rPr>
              <a:t> debe ser </a:t>
            </a:r>
            <a:r>
              <a:rPr lang="es-MX" sz="1600" b="1" dirty="0">
                <a:solidFill>
                  <a:srgbClr val="000000"/>
                </a:solidFill>
                <a:latin typeface="Arial"/>
                <a:cs typeface="Arial"/>
                <a:sym typeface="Arial"/>
              </a:rPr>
              <a:t>menor</a:t>
            </a:r>
            <a:r>
              <a:rPr lang="es-MX" sz="1600" dirty="0">
                <a:solidFill>
                  <a:srgbClr val="000000"/>
                </a:solidFill>
                <a:latin typeface="Arial"/>
                <a:cs typeface="Arial"/>
                <a:sym typeface="Arial"/>
              </a:rPr>
              <a:t> o </a:t>
            </a:r>
            <a:r>
              <a:rPr lang="es-MX" sz="1600" b="1" dirty="0">
                <a:solidFill>
                  <a:srgbClr val="000000"/>
                </a:solidFill>
                <a:latin typeface="Arial"/>
                <a:cs typeface="Arial"/>
                <a:sym typeface="Arial"/>
              </a:rPr>
              <a:t>igual</a:t>
            </a:r>
            <a:r>
              <a:rPr lang="es-MX" sz="1600" dirty="0">
                <a:solidFill>
                  <a:srgbClr val="000000"/>
                </a:solidFill>
                <a:latin typeface="Arial"/>
                <a:cs typeface="Arial"/>
                <a:sym typeface="Arial"/>
              </a:rPr>
              <a:t> a fecha de reporte de la reclamación.</a:t>
            </a:r>
            <a:endParaRPr lang="es-MX" sz="1600" dirty="0">
              <a:solidFill>
                <a:srgbClr val="000000"/>
              </a:solidFill>
              <a:latin typeface="Arial"/>
              <a:cs typeface="Arial"/>
            </a:endParaRP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58</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35" name="Conector recto 34">
            <a:extLst>
              <a:ext uri="{FF2B5EF4-FFF2-40B4-BE49-F238E27FC236}">
                <a16:creationId xmlns:a16="http://schemas.microsoft.com/office/drawing/2014/main" id="{9B1C45E9-AB6D-44D8-9DF9-BAC29F3D2934}"/>
              </a:ext>
            </a:extLst>
          </p:cNvPr>
          <p:cNvCxnSpPr>
            <a:cxnSpLocks/>
          </p:cNvCxnSpPr>
          <p:nvPr/>
        </p:nvCxnSpPr>
        <p:spPr>
          <a:xfrm>
            <a:off x="1109197" y="4471376"/>
            <a:ext cx="53637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632296C5-0E88-4541-9B29-200294E28074}"/>
              </a:ext>
            </a:extLst>
          </p:cNvPr>
          <p:cNvCxnSpPr>
            <a:cxnSpLocks/>
          </p:cNvCxnSpPr>
          <p:nvPr/>
        </p:nvCxnSpPr>
        <p:spPr>
          <a:xfrm>
            <a:off x="6092621" y="3994298"/>
            <a:ext cx="0" cy="625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424FB3F9-3418-4E83-9BF6-B203616769EC}"/>
              </a:ext>
            </a:extLst>
          </p:cNvPr>
          <p:cNvCxnSpPr>
            <a:cxnSpLocks/>
          </p:cNvCxnSpPr>
          <p:nvPr/>
        </p:nvCxnSpPr>
        <p:spPr>
          <a:xfrm>
            <a:off x="3841280" y="3937211"/>
            <a:ext cx="0" cy="634789"/>
          </a:xfrm>
          <a:prstGeom prst="line">
            <a:avLst/>
          </a:prstGeom>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437C48CB-718E-4CB4-B480-37BE2DA447FF}"/>
              </a:ext>
            </a:extLst>
          </p:cNvPr>
          <p:cNvSpPr txBox="1"/>
          <p:nvPr/>
        </p:nvSpPr>
        <p:spPr>
          <a:xfrm>
            <a:off x="5587740" y="4648185"/>
            <a:ext cx="1007165" cy="261610"/>
          </a:xfrm>
          <a:prstGeom prst="rect">
            <a:avLst/>
          </a:prstGeom>
          <a:noFill/>
        </p:spPr>
        <p:txBody>
          <a:bodyPr wrap="square" rtlCol="0">
            <a:spAutoFit/>
          </a:bodyPr>
          <a:lstStyle/>
          <a:p>
            <a:r>
              <a:rPr lang="es-MX" sz="1100" dirty="0"/>
              <a:t>Abril 2020</a:t>
            </a:r>
          </a:p>
        </p:txBody>
      </p:sp>
      <p:sp>
        <p:nvSpPr>
          <p:cNvPr id="39" name="CuadroTexto 38">
            <a:extLst>
              <a:ext uri="{FF2B5EF4-FFF2-40B4-BE49-F238E27FC236}">
                <a16:creationId xmlns:a16="http://schemas.microsoft.com/office/drawing/2014/main" id="{864E2F4D-02A8-49B3-BA6F-F256C6E456C1}"/>
              </a:ext>
            </a:extLst>
          </p:cNvPr>
          <p:cNvSpPr txBox="1"/>
          <p:nvPr/>
        </p:nvSpPr>
        <p:spPr>
          <a:xfrm>
            <a:off x="4916407" y="4592713"/>
            <a:ext cx="502246" cy="261610"/>
          </a:xfrm>
          <a:prstGeom prst="rect">
            <a:avLst/>
          </a:prstGeom>
          <a:noFill/>
        </p:spPr>
        <p:txBody>
          <a:bodyPr wrap="square" rtlCol="0">
            <a:spAutoFit/>
          </a:bodyPr>
          <a:lstStyle/>
          <a:p>
            <a:r>
              <a:rPr lang="es-MX" sz="1100" dirty="0"/>
              <a:t>…</a:t>
            </a:r>
          </a:p>
        </p:txBody>
      </p:sp>
      <p:sp>
        <p:nvSpPr>
          <p:cNvPr id="40" name="CuadroTexto 39">
            <a:extLst>
              <a:ext uri="{FF2B5EF4-FFF2-40B4-BE49-F238E27FC236}">
                <a16:creationId xmlns:a16="http://schemas.microsoft.com/office/drawing/2014/main" id="{2837D75D-6863-4CF7-9BB9-77CB9FD42DB4}"/>
              </a:ext>
            </a:extLst>
          </p:cNvPr>
          <p:cNvSpPr txBox="1"/>
          <p:nvPr/>
        </p:nvSpPr>
        <p:spPr>
          <a:xfrm>
            <a:off x="3395546" y="4634241"/>
            <a:ext cx="1292087" cy="261610"/>
          </a:xfrm>
          <a:prstGeom prst="rect">
            <a:avLst/>
          </a:prstGeom>
          <a:noFill/>
        </p:spPr>
        <p:txBody>
          <a:bodyPr wrap="square" rtlCol="0">
            <a:spAutoFit/>
          </a:bodyPr>
          <a:lstStyle/>
          <a:p>
            <a:r>
              <a:rPr lang="es-MX" sz="1100" dirty="0"/>
              <a:t>Febrero 2020</a:t>
            </a:r>
          </a:p>
        </p:txBody>
      </p:sp>
      <p:sp>
        <p:nvSpPr>
          <p:cNvPr id="41" name="CuadroTexto 40">
            <a:extLst>
              <a:ext uri="{FF2B5EF4-FFF2-40B4-BE49-F238E27FC236}">
                <a16:creationId xmlns:a16="http://schemas.microsoft.com/office/drawing/2014/main" id="{80FAC2B2-284B-4378-A509-CAF0C0C3E3E2}"/>
              </a:ext>
            </a:extLst>
          </p:cNvPr>
          <p:cNvSpPr txBox="1"/>
          <p:nvPr/>
        </p:nvSpPr>
        <p:spPr>
          <a:xfrm>
            <a:off x="5207277" y="3113542"/>
            <a:ext cx="1470250" cy="430887"/>
          </a:xfrm>
          <a:prstGeom prst="rect">
            <a:avLst/>
          </a:prstGeom>
          <a:noFill/>
        </p:spPr>
        <p:txBody>
          <a:bodyPr wrap="square" lIns="91440" tIns="45720" rIns="91440" bIns="45720" rtlCol="0" anchor="t">
            <a:spAutoFit/>
          </a:bodyPr>
          <a:lstStyle/>
          <a:p>
            <a:pPr algn="ctr"/>
            <a:r>
              <a:rPr lang="es-MX" sz="1100" dirty="0"/>
              <a:t>Fecha de reporte de la reclamación</a:t>
            </a:r>
          </a:p>
        </p:txBody>
      </p:sp>
      <p:cxnSp>
        <p:nvCxnSpPr>
          <p:cNvPr id="42" name="Conector recto de flecha 41">
            <a:extLst>
              <a:ext uri="{FF2B5EF4-FFF2-40B4-BE49-F238E27FC236}">
                <a16:creationId xmlns:a16="http://schemas.microsoft.com/office/drawing/2014/main" id="{F1F1C5E4-A7C7-464B-8CD7-0725332804E9}"/>
              </a:ext>
            </a:extLst>
          </p:cNvPr>
          <p:cNvCxnSpPr>
            <a:cxnSpLocks/>
          </p:cNvCxnSpPr>
          <p:nvPr/>
        </p:nvCxnSpPr>
        <p:spPr>
          <a:xfrm>
            <a:off x="1607781" y="4134464"/>
            <a:ext cx="4865209"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43" name="CuadroTexto 42">
            <a:extLst>
              <a:ext uri="{FF2B5EF4-FFF2-40B4-BE49-F238E27FC236}">
                <a16:creationId xmlns:a16="http://schemas.microsoft.com/office/drawing/2014/main" id="{8F850C04-8567-449C-B874-67036AB4EE50}"/>
              </a:ext>
            </a:extLst>
          </p:cNvPr>
          <p:cNvSpPr txBox="1"/>
          <p:nvPr/>
        </p:nvSpPr>
        <p:spPr>
          <a:xfrm>
            <a:off x="3506152" y="3335491"/>
            <a:ext cx="557260" cy="261610"/>
          </a:xfrm>
          <a:prstGeom prst="rect">
            <a:avLst/>
          </a:prstGeom>
          <a:noFill/>
        </p:spPr>
        <p:txBody>
          <a:bodyPr wrap="square" rtlCol="0">
            <a:spAutoFit/>
          </a:bodyPr>
          <a:lstStyle/>
          <a:p>
            <a:pPr algn="ctr"/>
            <a:r>
              <a:rPr lang="es-MX" sz="1100" dirty="0"/>
              <a:t>&lt;=</a:t>
            </a:r>
          </a:p>
        </p:txBody>
      </p:sp>
      <p:sp>
        <p:nvSpPr>
          <p:cNvPr id="44" name="CuadroTexto 43">
            <a:extLst>
              <a:ext uri="{FF2B5EF4-FFF2-40B4-BE49-F238E27FC236}">
                <a16:creationId xmlns:a16="http://schemas.microsoft.com/office/drawing/2014/main" id="{29EFB2C2-D883-4644-8DAD-9E6AA44AF86E}"/>
              </a:ext>
            </a:extLst>
          </p:cNvPr>
          <p:cNvSpPr txBox="1"/>
          <p:nvPr/>
        </p:nvSpPr>
        <p:spPr>
          <a:xfrm>
            <a:off x="963789" y="3298181"/>
            <a:ext cx="1133062" cy="600164"/>
          </a:xfrm>
          <a:prstGeom prst="rect">
            <a:avLst/>
          </a:prstGeom>
          <a:noFill/>
        </p:spPr>
        <p:txBody>
          <a:bodyPr wrap="square" rtlCol="0">
            <a:spAutoFit/>
          </a:bodyPr>
          <a:lstStyle/>
          <a:p>
            <a:pPr algn="ctr"/>
            <a:r>
              <a:rPr lang="es-MX" sz="1100" dirty="0"/>
              <a:t>Fecha de ocurrencia del siniestro </a:t>
            </a:r>
          </a:p>
        </p:txBody>
      </p:sp>
      <p:cxnSp>
        <p:nvCxnSpPr>
          <p:cNvPr id="45" name="Conector recto 44">
            <a:extLst>
              <a:ext uri="{FF2B5EF4-FFF2-40B4-BE49-F238E27FC236}">
                <a16:creationId xmlns:a16="http://schemas.microsoft.com/office/drawing/2014/main" id="{598C8932-AFAC-4D35-AC91-6EBC3EF32448}"/>
              </a:ext>
            </a:extLst>
          </p:cNvPr>
          <p:cNvCxnSpPr>
            <a:cxnSpLocks/>
          </p:cNvCxnSpPr>
          <p:nvPr/>
        </p:nvCxnSpPr>
        <p:spPr>
          <a:xfrm>
            <a:off x="1539040" y="3950225"/>
            <a:ext cx="13034" cy="718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4012CEBB-35F8-491A-8C78-BFC2E6492572}"/>
              </a:ext>
            </a:extLst>
          </p:cNvPr>
          <p:cNvCxnSpPr>
            <a:cxnSpLocks/>
          </p:cNvCxnSpPr>
          <p:nvPr/>
        </p:nvCxnSpPr>
        <p:spPr>
          <a:xfrm>
            <a:off x="1530387" y="3840650"/>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CuadroTexto 46">
            <a:extLst>
              <a:ext uri="{FF2B5EF4-FFF2-40B4-BE49-F238E27FC236}">
                <a16:creationId xmlns:a16="http://schemas.microsoft.com/office/drawing/2014/main" id="{4212AA12-BFD7-446A-B4FD-FC42CD143540}"/>
              </a:ext>
            </a:extLst>
          </p:cNvPr>
          <p:cNvSpPr txBox="1"/>
          <p:nvPr/>
        </p:nvSpPr>
        <p:spPr>
          <a:xfrm>
            <a:off x="1030162" y="4663779"/>
            <a:ext cx="1292087" cy="261610"/>
          </a:xfrm>
          <a:prstGeom prst="rect">
            <a:avLst/>
          </a:prstGeom>
          <a:noFill/>
        </p:spPr>
        <p:txBody>
          <a:bodyPr wrap="square" rtlCol="0">
            <a:spAutoFit/>
          </a:bodyPr>
          <a:lstStyle/>
          <a:p>
            <a:r>
              <a:rPr lang="es-MX" sz="1100" dirty="0"/>
              <a:t>Febrero 2000</a:t>
            </a:r>
          </a:p>
        </p:txBody>
      </p:sp>
      <p:sp>
        <p:nvSpPr>
          <p:cNvPr id="48" name="CuadroTexto 47">
            <a:extLst>
              <a:ext uri="{FF2B5EF4-FFF2-40B4-BE49-F238E27FC236}">
                <a16:creationId xmlns:a16="http://schemas.microsoft.com/office/drawing/2014/main" id="{7C94B427-6E41-4E10-93CF-1EC4335666D8}"/>
              </a:ext>
            </a:extLst>
          </p:cNvPr>
          <p:cNvSpPr txBox="1"/>
          <p:nvPr/>
        </p:nvSpPr>
        <p:spPr>
          <a:xfrm>
            <a:off x="2604648" y="4622018"/>
            <a:ext cx="502246" cy="261610"/>
          </a:xfrm>
          <a:prstGeom prst="rect">
            <a:avLst/>
          </a:prstGeom>
          <a:noFill/>
        </p:spPr>
        <p:txBody>
          <a:bodyPr wrap="square" rtlCol="0">
            <a:spAutoFit/>
          </a:bodyPr>
          <a:lstStyle/>
          <a:p>
            <a:r>
              <a:rPr lang="es-MX" sz="1100" dirty="0"/>
              <a:t>…</a:t>
            </a:r>
          </a:p>
        </p:txBody>
      </p:sp>
      <p:sp>
        <p:nvSpPr>
          <p:cNvPr id="49" name="CuadroTexto 48">
            <a:extLst>
              <a:ext uri="{FF2B5EF4-FFF2-40B4-BE49-F238E27FC236}">
                <a16:creationId xmlns:a16="http://schemas.microsoft.com/office/drawing/2014/main" id="{7F98FC0B-6492-4CFD-B10F-D0BB05091B8B}"/>
              </a:ext>
            </a:extLst>
          </p:cNvPr>
          <p:cNvSpPr txBox="1"/>
          <p:nvPr/>
        </p:nvSpPr>
        <p:spPr>
          <a:xfrm>
            <a:off x="5172106" y="3547295"/>
            <a:ext cx="1553547" cy="430887"/>
          </a:xfrm>
          <a:prstGeom prst="rect">
            <a:avLst/>
          </a:prstGeom>
          <a:noFill/>
        </p:spPr>
        <p:txBody>
          <a:bodyPr wrap="square" rtlCol="0">
            <a:spAutoFit/>
          </a:bodyPr>
          <a:lstStyle/>
          <a:p>
            <a:pPr algn="ctr"/>
            <a:r>
              <a:rPr lang="es-MX" sz="1100" dirty="0"/>
              <a:t>Fecha de pago del siniestro</a:t>
            </a:r>
          </a:p>
        </p:txBody>
      </p:sp>
      <p:cxnSp>
        <p:nvCxnSpPr>
          <p:cNvPr id="50" name="Conector recto de flecha 49">
            <a:extLst>
              <a:ext uri="{FF2B5EF4-FFF2-40B4-BE49-F238E27FC236}">
                <a16:creationId xmlns:a16="http://schemas.microsoft.com/office/drawing/2014/main" id="{29363B45-D723-4F71-A62D-81FA1845DBCF}"/>
              </a:ext>
            </a:extLst>
          </p:cNvPr>
          <p:cNvCxnSpPr>
            <a:cxnSpLocks/>
            <a:stCxn id="41" idx="1"/>
          </p:cNvCxnSpPr>
          <p:nvPr/>
        </p:nvCxnSpPr>
        <p:spPr>
          <a:xfrm flipH="1">
            <a:off x="4081483" y="3328986"/>
            <a:ext cx="1125794" cy="1120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1" name="Conector recto de flecha 50">
            <a:extLst>
              <a:ext uri="{FF2B5EF4-FFF2-40B4-BE49-F238E27FC236}">
                <a16:creationId xmlns:a16="http://schemas.microsoft.com/office/drawing/2014/main" id="{3184BE42-70E6-4ED7-8FD9-4DD9F16943AE}"/>
              </a:ext>
            </a:extLst>
          </p:cNvPr>
          <p:cNvCxnSpPr>
            <a:cxnSpLocks/>
            <a:stCxn id="49" idx="1"/>
          </p:cNvCxnSpPr>
          <p:nvPr/>
        </p:nvCxnSpPr>
        <p:spPr>
          <a:xfrm flipH="1" flipV="1">
            <a:off x="4069758" y="3429309"/>
            <a:ext cx="1102348" cy="3334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51896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Fecha de ocurrencia del siniestro</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78526"/>
            <a:ext cx="6085467" cy="3764973"/>
          </a:xfrm>
          <a:prstGeom prst="rect">
            <a:avLst/>
          </a:prstGeom>
        </p:spPr>
        <p:txBody>
          <a:bodyPr spcFirstLastPara="1" wrap="square" lIns="91425" tIns="91425" rIns="91425" bIns="91425" anchor="t" anchorCtr="0">
            <a:noAutofit/>
          </a:bodyPr>
          <a:lstStyle/>
          <a:p>
            <a:pPr>
              <a:buClr>
                <a:srgbClr val="000000"/>
              </a:buClr>
              <a:buFont typeface="Arial" panose="020B0604020202020204" pitchFamily="34" charset="0"/>
              <a:buChar char="•"/>
            </a:pPr>
            <a:r>
              <a:rPr lang="es-MX" sz="1600" dirty="0">
                <a:solidFill>
                  <a:srgbClr val="000000"/>
                </a:solidFill>
                <a:latin typeface="Arial"/>
                <a:cs typeface="Arial"/>
                <a:sym typeface="Arial"/>
              </a:rPr>
              <a:t>La </a:t>
            </a:r>
            <a:r>
              <a:rPr lang="es-MX" sz="1600" b="1" dirty="0">
                <a:solidFill>
                  <a:srgbClr val="000000"/>
                </a:solidFill>
                <a:latin typeface="Arial"/>
                <a:cs typeface="Arial"/>
                <a:sym typeface="Arial"/>
              </a:rPr>
              <a:t>fecha de ocurrencia del siniestro </a:t>
            </a:r>
            <a:r>
              <a:rPr lang="es-MX" sz="1600" dirty="0">
                <a:solidFill>
                  <a:srgbClr val="000000"/>
                </a:solidFill>
                <a:latin typeface="Arial"/>
                <a:cs typeface="Arial"/>
                <a:sym typeface="Arial"/>
              </a:rPr>
              <a:t>debe ser </a:t>
            </a:r>
            <a:r>
              <a:rPr lang="es-MX" sz="1600" b="1" dirty="0">
                <a:solidFill>
                  <a:srgbClr val="000000"/>
                </a:solidFill>
                <a:latin typeface="Arial"/>
                <a:cs typeface="Arial"/>
                <a:sym typeface="Arial"/>
              </a:rPr>
              <a:t>mayor</a:t>
            </a:r>
            <a:r>
              <a:rPr lang="es-MX" sz="1600" dirty="0">
                <a:solidFill>
                  <a:srgbClr val="000000"/>
                </a:solidFill>
                <a:latin typeface="Arial"/>
                <a:cs typeface="Arial"/>
                <a:sym typeface="Arial"/>
              </a:rPr>
              <a:t> o </a:t>
            </a:r>
            <a:r>
              <a:rPr lang="es-MX" sz="1600" b="1" dirty="0">
                <a:solidFill>
                  <a:srgbClr val="000000"/>
                </a:solidFill>
                <a:latin typeface="Arial"/>
                <a:cs typeface="Arial"/>
                <a:sym typeface="Arial"/>
              </a:rPr>
              <a:t>igual</a:t>
            </a:r>
            <a:r>
              <a:rPr lang="es-MX" sz="1600" dirty="0">
                <a:solidFill>
                  <a:srgbClr val="000000"/>
                </a:solidFill>
                <a:latin typeface="Arial"/>
                <a:cs typeface="Arial"/>
                <a:sym typeface="Arial"/>
              </a:rPr>
              <a:t> a fecha de alta del certificado.</a:t>
            </a:r>
          </a:p>
          <a:p>
            <a:pPr>
              <a:buClr>
                <a:srgbClr val="000000"/>
              </a:buClr>
              <a:buFont typeface="Arial" panose="020B0604020202020204" pitchFamily="34" charset="0"/>
              <a:buChar char="•"/>
            </a:pPr>
            <a:endParaRPr lang="es-MX" sz="1600" dirty="0">
              <a:solidFill>
                <a:srgbClr val="000000"/>
              </a:solidFill>
              <a:latin typeface="Arial"/>
              <a:cs typeface="Arial"/>
              <a:sym typeface="Arial"/>
            </a:endParaRPr>
          </a:p>
          <a:p>
            <a:pPr>
              <a:buClr>
                <a:srgbClr val="000000"/>
              </a:buClr>
              <a:buFont typeface="Arial" panose="020B0604020202020204" pitchFamily="34" charset="0"/>
              <a:buChar char="•"/>
            </a:pPr>
            <a:r>
              <a:rPr lang="es-MX" sz="1600" dirty="0">
                <a:solidFill>
                  <a:srgbClr val="000000"/>
                </a:solidFill>
                <a:latin typeface="Arial"/>
                <a:cs typeface="Arial"/>
                <a:sym typeface="Arial"/>
              </a:rPr>
              <a:t>La </a:t>
            </a:r>
            <a:r>
              <a:rPr lang="es-MX" sz="1600" b="1" dirty="0">
                <a:solidFill>
                  <a:srgbClr val="000000"/>
                </a:solidFill>
                <a:latin typeface="Arial"/>
                <a:cs typeface="Arial"/>
                <a:sym typeface="Arial"/>
              </a:rPr>
              <a:t>fecha de ocurrencia del siniestro </a:t>
            </a:r>
            <a:r>
              <a:rPr lang="es-MX" sz="1600" dirty="0">
                <a:solidFill>
                  <a:srgbClr val="000000"/>
                </a:solidFill>
                <a:latin typeface="Arial"/>
                <a:cs typeface="Arial"/>
                <a:sym typeface="Arial"/>
              </a:rPr>
              <a:t>debe ser </a:t>
            </a:r>
            <a:r>
              <a:rPr lang="es-MX" sz="1600" b="1" dirty="0">
                <a:solidFill>
                  <a:srgbClr val="000000"/>
                </a:solidFill>
                <a:latin typeface="Arial"/>
                <a:cs typeface="Arial"/>
                <a:sym typeface="Arial"/>
              </a:rPr>
              <a:t>menor</a:t>
            </a:r>
            <a:r>
              <a:rPr lang="es-MX" sz="1600" dirty="0">
                <a:solidFill>
                  <a:srgbClr val="000000"/>
                </a:solidFill>
                <a:latin typeface="Arial"/>
                <a:cs typeface="Arial"/>
                <a:sym typeface="Arial"/>
              </a:rPr>
              <a:t> o </a:t>
            </a:r>
            <a:r>
              <a:rPr lang="es-MX" sz="1600" b="1" dirty="0">
                <a:solidFill>
                  <a:srgbClr val="000000"/>
                </a:solidFill>
                <a:latin typeface="Arial"/>
                <a:cs typeface="Arial"/>
                <a:sym typeface="Arial"/>
              </a:rPr>
              <a:t>igual</a:t>
            </a:r>
            <a:r>
              <a:rPr lang="es-MX" sz="1600" dirty="0">
                <a:solidFill>
                  <a:srgbClr val="000000"/>
                </a:solidFill>
                <a:latin typeface="Arial"/>
                <a:cs typeface="Arial"/>
                <a:sym typeface="Arial"/>
              </a:rPr>
              <a:t> a fecha de baja del certificado.</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59</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28" name="Conector recto 27">
            <a:extLst>
              <a:ext uri="{FF2B5EF4-FFF2-40B4-BE49-F238E27FC236}">
                <a16:creationId xmlns:a16="http://schemas.microsoft.com/office/drawing/2014/main" id="{53C40949-A6DE-4106-98C0-59F423576A7E}"/>
              </a:ext>
            </a:extLst>
          </p:cNvPr>
          <p:cNvCxnSpPr>
            <a:cxnSpLocks/>
          </p:cNvCxnSpPr>
          <p:nvPr/>
        </p:nvCxnSpPr>
        <p:spPr>
          <a:xfrm>
            <a:off x="916693" y="4194650"/>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28027DC5-1965-4A12-910D-D502F297A8D5}"/>
              </a:ext>
            </a:extLst>
          </p:cNvPr>
          <p:cNvCxnSpPr/>
          <p:nvPr/>
        </p:nvCxnSpPr>
        <p:spPr>
          <a:xfrm>
            <a:off x="5900117" y="3717572"/>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E5BAA613-E808-4C1B-951E-A43B34005D55}"/>
              </a:ext>
            </a:extLst>
          </p:cNvPr>
          <p:cNvCxnSpPr/>
          <p:nvPr/>
        </p:nvCxnSpPr>
        <p:spPr>
          <a:xfrm>
            <a:off x="3648776" y="3660485"/>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D5432907-2DBF-4ADD-A475-97191BF1C862}"/>
              </a:ext>
            </a:extLst>
          </p:cNvPr>
          <p:cNvSpPr txBox="1"/>
          <p:nvPr/>
        </p:nvSpPr>
        <p:spPr>
          <a:xfrm>
            <a:off x="5491489" y="4660217"/>
            <a:ext cx="1007165" cy="261610"/>
          </a:xfrm>
          <a:prstGeom prst="rect">
            <a:avLst/>
          </a:prstGeom>
          <a:noFill/>
        </p:spPr>
        <p:txBody>
          <a:bodyPr wrap="square" rtlCol="0">
            <a:spAutoFit/>
          </a:bodyPr>
          <a:lstStyle/>
          <a:p>
            <a:r>
              <a:rPr lang="es-MX" sz="1100" dirty="0"/>
              <a:t>Abril 2020</a:t>
            </a:r>
          </a:p>
        </p:txBody>
      </p:sp>
      <p:sp>
        <p:nvSpPr>
          <p:cNvPr id="32" name="CuadroTexto 31">
            <a:extLst>
              <a:ext uri="{FF2B5EF4-FFF2-40B4-BE49-F238E27FC236}">
                <a16:creationId xmlns:a16="http://schemas.microsoft.com/office/drawing/2014/main" id="{DBE5BFC3-29C4-4412-ACEF-3B458D71BF60}"/>
              </a:ext>
            </a:extLst>
          </p:cNvPr>
          <p:cNvSpPr txBox="1"/>
          <p:nvPr/>
        </p:nvSpPr>
        <p:spPr>
          <a:xfrm>
            <a:off x="4711871" y="4628808"/>
            <a:ext cx="502246" cy="261610"/>
          </a:xfrm>
          <a:prstGeom prst="rect">
            <a:avLst/>
          </a:prstGeom>
          <a:noFill/>
        </p:spPr>
        <p:txBody>
          <a:bodyPr wrap="square" rtlCol="0">
            <a:spAutoFit/>
          </a:bodyPr>
          <a:lstStyle/>
          <a:p>
            <a:r>
              <a:rPr lang="es-MX" sz="1100" dirty="0"/>
              <a:t>…</a:t>
            </a:r>
          </a:p>
        </p:txBody>
      </p:sp>
      <p:sp>
        <p:nvSpPr>
          <p:cNvPr id="33" name="CuadroTexto 32">
            <a:extLst>
              <a:ext uri="{FF2B5EF4-FFF2-40B4-BE49-F238E27FC236}">
                <a16:creationId xmlns:a16="http://schemas.microsoft.com/office/drawing/2014/main" id="{CEAD1264-1DD5-44B8-8030-03A91759FE20}"/>
              </a:ext>
            </a:extLst>
          </p:cNvPr>
          <p:cNvSpPr txBox="1"/>
          <p:nvPr/>
        </p:nvSpPr>
        <p:spPr>
          <a:xfrm>
            <a:off x="3070695" y="4682367"/>
            <a:ext cx="1292087" cy="261610"/>
          </a:xfrm>
          <a:prstGeom prst="rect">
            <a:avLst/>
          </a:prstGeom>
          <a:noFill/>
        </p:spPr>
        <p:txBody>
          <a:bodyPr wrap="square" rtlCol="0">
            <a:spAutoFit/>
          </a:bodyPr>
          <a:lstStyle/>
          <a:p>
            <a:r>
              <a:rPr lang="es-MX" sz="1100" dirty="0"/>
              <a:t>Febrero 2010</a:t>
            </a:r>
          </a:p>
        </p:txBody>
      </p:sp>
      <p:sp>
        <p:nvSpPr>
          <p:cNvPr id="34" name="CuadroTexto 33">
            <a:extLst>
              <a:ext uri="{FF2B5EF4-FFF2-40B4-BE49-F238E27FC236}">
                <a16:creationId xmlns:a16="http://schemas.microsoft.com/office/drawing/2014/main" id="{4CD4F138-1E64-43E2-9AD7-ED43D7F0E6AC}"/>
              </a:ext>
            </a:extLst>
          </p:cNvPr>
          <p:cNvSpPr txBox="1"/>
          <p:nvPr/>
        </p:nvSpPr>
        <p:spPr>
          <a:xfrm>
            <a:off x="560004" y="3036108"/>
            <a:ext cx="1758083" cy="430887"/>
          </a:xfrm>
          <a:prstGeom prst="rect">
            <a:avLst/>
          </a:prstGeom>
          <a:noFill/>
        </p:spPr>
        <p:txBody>
          <a:bodyPr wrap="square" rtlCol="0">
            <a:spAutoFit/>
          </a:bodyPr>
          <a:lstStyle/>
          <a:p>
            <a:pPr algn="ctr"/>
            <a:r>
              <a:rPr lang="es-MX" sz="1100" dirty="0"/>
              <a:t>Fecha de alta del certificado</a:t>
            </a:r>
          </a:p>
        </p:txBody>
      </p:sp>
      <p:cxnSp>
        <p:nvCxnSpPr>
          <p:cNvPr id="52" name="Conector recto de flecha 51">
            <a:extLst>
              <a:ext uri="{FF2B5EF4-FFF2-40B4-BE49-F238E27FC236}">
                <a16:creationId xmlns:a16="http://schemas.microsoft.com/office/drawing/2014/main" id="{CD8111A4-7AF5-4E94-BB68-CEE69495CF1B}"/>
              </a:ext>
            </a:extLst>
          </p:cNvPr>
          <p:cNvCxnSpPr>
            <a:cxnSpLocks/>
          </p:cNvCxnSpPr>
          <p:nvPr/>
        </p:nvCxnSpPr>
        <p:spPr>
          <a:xfrm>
            <a:off x="1415277" y="3857738"/>
            <a:ext cx="5069744"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53" name="CuadroTexto 52">
            <a:extLst>
              <a:ext uri="{FF2B5EF4-FFF2-40B4-BE49-F238E27FC236}">
                <a16:creationId xmlns:a16="http://schemas.microsoft.com/office/drawing/2014/main" id="{E2698782-4814-4F60-A896-E40E947CD2D7}"/>
              </a:ext>
            </a:extLst>
          </p:cNvPr>
          <p:cNvSpPr txBox="1"/>
          <p:nvPr/>
        </p:nvSpPr>
        <p:spPr>
          <a:xfrm>
            <a:off x="4380448" y="3035319"/>
            <a:ext cx="557260" cy="261610"/>
          </a:xfrm>
          <a:prstGeom prst="rect">
            <a:avLst/>
          </a:prstGeom>
          <a:noFill/>
        </p:spPr>
        <p:txBody>
          <a:bodyPr wrap="square" rtlCol="0">
            <a:spAutoFit/>
          </a:bodyPr>
          <a:lstStyle/>
          <a:p>
            <a:pPr algn="ctr"/>
            <a:r>
              <a:rPr lang="es-MX" sz="1100" dirty="0"/>
              <a:t>&lt;=</a:t>
            </a:r>
          </a:p>
        </p:txBody>
      </p:sp>
      <p:sp>
        <p:nvSpPr>
          <p:cNvPr id="54" name="CuadroTexto 53">
            <a:extLst>
              <a:ext uri="{FF2B5EF4-FFF2-40B4-BE49-F238E27FC236}">
                <a16:creationId xmlns:a16="http://schemas.microsoft.com/office/drawing/2014/main" id="{AC075568-7B0B-4075-9ED9-47105EDBA08D}"/>
              </a:ext>
            </a:extLst>
          </p:cNvPr>
          <p:cNvSpPr txBox="1"/>
          <p:nvPr/>
        </p:nvSpPr>
        <p:spPr>
          <a:xfrm>
            <a:off x="2949926" y="3025465"/>
            <a:ext cx="1489726" cy="430887"/>
          </a:xfrm>
          <a:prstGeom prst="rect">
            <a:avLst/>
          </a:prstGeom>
          <a:noFill/>
        </p:spPr>
        <p:txBody>
          <a:bodyPr wrap="square" rtlCol="0">
            <a:spAutoFit/>
          </a:bodyPr>
          <a:lstStyle/>
          <a:p>
            <a:pPr algn="ctr"/>
            <a:r>
              <a:rPr lang="es-MX" sz="1100" dirty="0"/>
              <a:t>Fecha de ocurrencia del siniestro </a:t>
            </a:r>
          </a:p>
        </p:txBody>
      </p:sp>
      <p:cxnSp>
        <p:nvCxnSpPr>
          <p:cNvPr id="55" name="Conector recto 54">
            <a:extLst>
              <a:ext uri="{FF2B5EF4-FFF2-40B4-BE49-F238E27FC236}">
                <a16:creationId xmlns:a16="http://schemas.microsoft.com/office/drawing/2014/main" id="{E415ABA1-3593-4E58-98AE-D670D7B36966}"/>
              </a:ext>
            </a:extLst>
          </p:cNvPr>
          <p:cNvCxnSpPr/>
          <p:nvPr/>
        </p:nvCxnSpPr>
        <p:spPr>
          <a:xfrm>
            <a:off x="1346536" y="3673499"/>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D6A2EC96-9D35-4BF6-BB4E-0931FB81118E}"/>
              </a:ext>
            </a:extLst>
          </p:cNvPr>
          <p:cNvCxnSpPr>
            <a:cxnSpLocks/>
          </p:cNvCxnSpPr>
          <p:nvPr/>
        </p:nvCxnSpPr>
        <p:spPr>
          <a:xfrm>
            <a:off x="3643480" y="3510208"/>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ACF9DBBC-7157-440C-BD75-B5FC353CBF31}"/>
              </a:ext>
            </a:extLst>
          </p:cNvPr>
          <p:cNvSpPr txBox="1"/>
          <p:nvPr/>
        </p:nvSpPr>
        <p:spPr>
          <a:xfrm>
            <a:off x="970005" y="4675376"/>
            <a:ext cx="1292087" cy="261610"/>
          </a:xfrm>
          <a:prstGeom prst="rect">
            <a:avLst/>
          </a:prstGeom>
          <a:noFill/>
        </p:spPr>
        <p:txBody>
          <a:bodyPr wrap="square" rtlCol="0">
            <a:spAutoFit/>
          </a:bodyPr>
          <a:lstStyle/>
          <a:p>
            <a:r>
              <a:rPr lang="es-MX" sz="1100" dirty="0"/>
              <a:t>Febrero 2000</a:t>
            </a:r>
          </a:p>
        </p:txBody>
      </p:sp>
      <p:sp>
        <p:nvSpPr>
          <p:cNvPr id="58" name="CuadroTexto 57">
            <a:extLst>
              <a:ext uri="{FF2B5EF4-FFF2-40B4-BE49-F238E27FC236}">
                <a16:creationId xmlns:a16="http://schemas.microsoft.com/office/drawing/2014/main" id="{EBC3BEBA-80A8-4749-9723-422FF5B8BBA2}"/>
              </a:ext>
            </a:extLst>
          </p:cNvPr>
          <p:cNvSpPr txBox="1"/>
          <p:nvPr/>
        </p:nvSpPr>
        <p:spPr>
          <a:xfrm>
            <a:off x="2171512" y="4609986"/>
            <a:ext cx="502246" cy="261610"/>
          </a:xfrm>
          <a:prstGeom prst="rect">
            <a:avLst/>
          </a:prstGeom>
          <a:noFill/>
        </p:spPr>
        <p:txBody>
          <a:bodyPr wrap="square" rtlCol="0">
            <a:spAutoFit/>
          </a:bodyPr>
          <a:lstStyle/>
          <a:p>
            <a:r>
              <a:rPr lang="es-MX" sz="1100" dirty="0"/>
              <a:t>…</a:t>
            </a:r>
          </a:p>
        </p:txBody>
      </p:sp>
      <p:sp>
        <p:nvSpPr>
          <p:cNvPr id="59" name="CuadroTexto 58">
            <a:extLst>
              <a:ext uri="{FF2B5EF4-FFF2-40B4-BE49-F238E27FC236}">
                <a16:creationId xmlns:a16="http://schemas.microsoft.com/office/drawing/2014/main" id="{B1EAD3DA-667F-4D65-9F90-FDBD57E0C91F}"/>
              </a:ext>
            </a:extLst>
          </p:cNvPr>
          <p:cNvSpPr txBox="1"/>
          <p:nvPr/>
        </p:nvSpPr>
        <p:spPr>
          <a:xfrm>
            <a:off x="2446141" y="3011873"/>
            <a:ext cx="557260" cy="261610"/>
          </a:xfrm>
          <a:prstGeom prst="rect">
            <a:avLst/>
          </a:prstGeom>
          <a:noFill/>
        </p:spPr>
        <p:txBody>
          <a:bodyPr wrap="square" rtlCol="0">
            <a:spAutoFit/>
          </a:bodyPr>
          <a:lstStyle/>
          <a:p>
            <a:pPr algn="ctr"/>
            <a:r>
              <a:rPr lang="es-MX" sz="1100" dirty="0"/>
              <a:t>&lt;=</a:t>
            </a:r>
          </a:p>
        </p:txBody>
      </p:sp>
      <p:sp>
        <p:nvSpPr>
          <p:cNvPr id="60" name="CuadroTexto 59">
            <a:extLst>
              <a:ext uri="{FF2B5EF4-FFF2-40B4-BE49-F238E27FC236}">
                <a16:creationId xmlns:a16="http://schemas.microsoft.com/office/drawing/2014/main" id="{80F84985-40E9-464A-B0B8-0E0289D65156}"/>
              </a:ext>
            </a:extLst>
          </p:cNvPr>
          <p:cNvSpPr txBox="1"/>
          <p:nvPr/>
        </p:nvSpPr>
        <p:spPr>
          <a:xfrm>
            <a:off x="4930242" y="2953429"/>
            <a:ext cx="1758083" cy="430887"/>
          </a:xfrm>
          <a:prstGeom prst="rect">
            <a:avLst/>
          </a:prstGeom>
          <a:noFill/>
        </p:spPr>
        <p:txBody>
          <a:bodyPr wrap="square" rtlCol="0">
            <a:spAutoFit/>
          </a:bodyPr>
          <a:lstStyle/>
          <a:p>
            <a:pPr algn="ctr"/>
            <a:r>
              <a:rPr lang="es-MX" sz="1100" dirty="0"/>
              <a:t>Fecha de baja del certificado</a:t>
            </a:r>
          </a:p>
        </p:txBody>
      </p:sp>
    </p:spTree>
    <p:extLst>
      <p:ext uri="{BB962C8B-B14F-4D97-AF65-F5344CB8AC3E}">
        <p14:creationId xmlns:p14="http://schemas.microsoft.com/office/powerpoint/2010/main" val="285473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solidFill>
                  <a:schemeClr val="accent2">
                    <a:lumMod val="75000"/>
                  </a:schemeClr>
                </a:solidFill>
              </a:rPr>
              <a:t>Número de póliza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lgn="just">
              <a:buNone/>
            </a:pPr>
            <a:r>
              <a:rPr lang="es-MX" sz="1800" dirty="0"/>
              <a:t>Se identificará cada registro con el número de póliza que la propia Institución haya asignado a cada uno de los asegurados. </a:t>
            </a:r>
            <a:endParaRPr lang="es-ES"/>
          </a:p>
          <a:p>
            <a:pPr marL="76200" indent="0" algn="just">
              <a:buNone/>
            </a:pPr>
            <a:r>
              <a:rPr lang="es-MX" sz="1800" dirty="0"/>
              <a:t>Dicho número deberá guardar consistencia con el archivo actual y futuro de datos generales, emisión y siniestros. </a:t>
            </a:r>
            <a:endParaRPr lang="es-MX"/>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6</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3452730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Fecha de reporte de la reclamación</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9" y="1378526"/>
            <a:ext cx="5936308" cy="3764973"/>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400" dirty="0"/>
              <a:t>Se reportará la fecha en que fue notificada a la Institución la reclamación.</a:t>
            </a:r>
          </a:p>
          <a:p>
            <a:pPr marL="419100" indent="-342900">
              <a:spcBef>
                <a:spcPts val="600"/>
              </a:spcBef>
              <a:buSzPts val="2400"/>
              <a:buFont typeface="Arial" panose="020B0604020202020204" pitchFamily="34" charset="0"/>
              <a:buChar char="•"/>
            </a:pPr>
            <a:endParaRPr lang="es-MX" sz="1400" dirty="0"/>
          </a:p>
          <a:p>
            <a:pPr marL="419100" indent="-342900">
              <a:buFont typeface="Arial" panose="020B0604020202020204" pitchFamily="34" charset="0"/>
              <a:buChar char="•"/>
            </a:pPr>
            <a:r>
              <a:rPr lang="es-MX" sz="1400" dirty="0"/>
              <a:t>La </a:t>
            </a:r>
            <a:r>
              <a:rPr lang="es-MX" sz="1400" b="1" dirty="0"/>
              <a:t>fecha de reporte de la reclamación </a:t>
            </a:r>
            <a:r>
              <a:rPr lang="es-MX" sz="1400" dirty="0"/>
              <a:t>debe ser </a:t>
            </a:r>
            <a:r>
              <a:rPr lang="es-MX" sz="1400" b="1" dirty="0"/>
              <a:t>menor</a:t>
            </a:r>
            <a:r>
              <a:rPr lang="es-MX" sz="1400" dirty="0"/>
              <a:t> o </a:t>
            </a:r>
            <a:r>
              <a:rPr lang="es-MX" sz="1400" b="1" dirty="0"/>
              <a:t>igual</a:t>
            </a:r>
            <a:r>
              <a:rPr lang="es-MX" sz="1400" dirty="0"/>
              <a:t> a la fecha de contabilización del siniestro.</a:t>
            </a:r>
          </a:p>
          <a:p>
            <a:pPr marL="419100" indent="-342900">
              <a:spcBef>
                <a:spcPts val="600"/>
              </a:spcBef>
              <a:buSzPts val="2400"/>
              <a:buFont typeface="Arial" panose="020B0604020202020204" pitchFamily="34" charset="0"/>
              <a:buChar char="•"/>
            </a:pPr>
            <a:endParaRPr lang="es-MX" sz="1400" dirty="0"/>
          </a:p>
          <a:p>
            <a:pPr marL="419100" indent="-342900">
              <a:spcBef>
                <a:spcPts val="600"/>
              </a:spcBef>
              <a:buSzPts val="2400"/>
              <a:buFont typeface="Arial" panose="020B0604020202020204" pitchFamily="34" charset="0"/>
              <a:buChar char="•"/>
            </a:pPr>
            <a:r>
              <a:rPr lang="es-MX" sz="1400" dirty="0"/>
              <a:t>La </a:t>
            </a:r>
            <a:r>
              <a:rPr lang="es-MX" sz="1400" b="1" dirty="0"/>
              <a:t>fecha de reporte de la reclamación </a:t>
            </a:r>
            <a:r>
              <a:rPr lang="es-MX" sz="1400" dirty="0"/>
              <a:t>debe ser </a:t>
            </a:r>
            <a:r>
              <a:rPr lang="es-MX" sz="1400" b="1" dirty="0"/>
              <a:t>mayor</a:t>
            </a:r>
            <a:r>
              <a:rPr lang="es-MX" sz="1400" dirty="0"/>
              <a:t> o </a:t>
            </a:r>
            <a:r>
              <a:rPr lang="es-MX" sz="1400" b="1" dirty="0"/>
              <a:t>igual</a:t>
            </a:r>
            <a:r>
              <a:rPr lang="es-MX" sz="1400" dirty="0"/>
              <a:t> a fecha de nacimiento.</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60</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1" name="Conector recto 10">
            <a:extLst>
              <a:ext uri="{FF2B5EF4-FFF2-40B4-BE49-F238E27FC236}">
                <a16:creationId xmlns:a16="http://schemas.microsoft.com/office/drawing/2014/main" id="{19746358-A77B-48B3-A854-4ABE04307D09}"/>
              </a:ext>
            </a:extLst>
          </p:cNvPr>
          <p:cNvCxnSpPr>
            <a:cxnSpLocks/>
          </p:cNvCxnSpPr>
          <p:nvPr/>
        </p:nvCxnSpPr>
        <p:spPr>
          <a:xfrm>
            <a:off x="1097165" y="4182620"/>
            <a:ext cx="5171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70A367C-EA51-4789-BC77-629736C68424}"/>
              </a:ext>
            </a:extLst>
          </p:cNvPr>
          <p:cNvCxnSpPr>
            <a:cxnSpLocks/>
          </p:cNvCxnSpPr>
          <p:nvPr/>
        </p:nvCxnSpPr>
        <p:spPr>
          <a:xfrm>
            <a:off x="6080589" y="3922295"/>
            <a:ext cx="0" cy="737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1A0CE7FF-C25E-4F4B-B717-F76F51A73FA9}"/>
              </a:ext>
            </a:extLst>
          </p:cNvPr>
          <p:cNvCxnSpPr>
            <a:cxnSpLocks/>
          </p:cNvCxnSpPr>
          <p:nvPr/>
        </p:nvCxnSpPr>
        <p:spPr>
          <a:xfrm>
            <a:off x="3829248" y="3886200"/>
            <a:ext cx="0" cy="716411"/>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20955899-8B38-4B54-9108-8A0110E1863C}"/>
              </a:ext>
            </a:extLst>
          </p:cNvPr>
          <p:cNvSpPr txBox="1"/>
          <p:nvPr/>
        </p:nvSpPr>
        <p:spPr>
          <a:xfrm>
            <a:off x="5671961" y="4648187"/>
            <a:ext cx="1007165" cy="261610"/>
          </a:xfrm>
          <a:prstGeom prst="rect">
            <a:avLst/>
          </a:prstGeom>
          <a:noFill/>
        </p:spPr>
        <p:txBody>
          <a:bodyPr wrap="square" rtlCol="0">
            <a:spAutoFit/>
          </a:bodyPr>
          <a:lstStyle/>
          <a:p>
            <a:r>
              <a:rPr lang="es-MX" sz="1100" dirty="0"/>
              <a:t>Abril 2020</a:t>
            </a:r>
          </a:p>
        </p:txBody>
      </p:sp>
      <p:sp>
        <p:nvSpPr>
          <p:cNvPr id="15" name="CuadroTexto 14">
            <a:extLst>
              <a:ext uri="{FF2B5EF4-FFF2-40B4-BE49-F238E27FC236}">
                <a16:creationId xmlns:a16="http://schemas.microsoft.com/office/drawing/2014/main" id="{53A4D52E-9A1D-45C3-9226-7E690F2F907A}"/>
              </a:ext>
            </a:extLst>
          </p:cNvPr>
          <p:cNvSpPr txBox="1"/>
          <p:nvPr/>
        </p:nvSpPr>
        <p:spPr>
          <a:xfrm>
            <a:off x="4892343" y="4616778"/>
            <a:ext cx="502246" cy="261610"/>
          </a:xfrm>
          <a:prstGeom prst="rect">
            <a:avLst/>
          </a:prstGeom>
          <a:noFill/>
        </p:spPr>
        <p:txBody>
          <a:bodyPr wrap="square" rtlCol="0">
            <a:spAutoFit/>
          </a:bodyPr>
          <a:lstStyle/>
          <a:p>
            <a:r>
              <a:rPr lang="es-MX" sz="1100" dirty="0"/>
              <a:t>…</a:t>
            </a:r>
          </a:p>
        </p:txBody>
      </p:sp>
      <p:sp>
        <p:nvSpPr>
          <p:cNvPr id="16" name="CuadroTexto 15">
            <a:extLst>
              <a:ext uri="{FF2B5EF4-FFF2-40B4-BE49-F238E27FC236}">
                <a16:creationId xmlns:a16="http://schemas.microsoft.com/office/drawing/2014/main" id="{5D2E6EE8-5FC9-4989-8FFC-C3C7440E6789}"/>
              </a:ext>
            </a:extLst>
          </p:cNvPr>
          <p:cNvSpPr txBox="1"/>
          <p:nvPr/>
        </p:nvSpPr>
        <p:spPr>
          <a:xfrm>
            <a:off x="3251167" y="4670337"/>
            <a:ext cx="1292087" cy="261610"/>
          </a:xfrm>
          <a:prstGeom prst="rect">
            <a:avLst/>
          </a:prstGeom>
          <a:noFill/>
        </p:spPr>
        <p:txBody>
          <a:bodyPr wrap="square" rtlCol="0">
            <a:spAutoFit/>
          </a:bodyPr>
          <a:lstStyle/>
          <a:p>
            <a:r>
              <a:rPr lang="es-MX" sz="1100" dirty="0"/>
              <a:t>Febrero 2010</a:t>
            </a:r>
          </a:p>
        </p:txBody>
      </p:sp>
      <p:sp>
        <p:nvSpPr>
          <p:cNvPr id="17" name="CuadroTexto 16">
            <a:extLst>
              <a:ext uri="{FF2B5EF4-FFF2-40B4-BE49-F238E27FC236}">
                <a16:creationId xmlns:a16="http://schemas.microsoft.com/office/drawing/2014/main" id="{8EAD486E-B3EF-481B-901A-7F98A584F13D}"/>
              </a:ext>
            </a:extLst>
          </p:cNvPr>
          <p:cNvSpPr txBox="1"/>
          <p:nvPr/>
        </p:nvSpPr>
        <p:spPr>
          <a:xfrm>
            <a:off x="943397" y="3575197"/>
            <a:ext cx="1330572" cy="430887"/>
          </a:xfrm>
          <a:prstGeom prst="rect">
            <a:avLst/>
          </a:prstGeom>
          <a:noFill/>
        </p:spPr>
        <p:txBody>
          <a:bodyPr wrap="square" rtlCol="0">
            <a:spAutoFit/>
          </a:bodyPr>
          <a:lstStyle/>
          <a:p>
            <a:pPr algn="ctr"/>
            <a:r>
              <a:rPr lang="es-MX" sz="1100" dirty="0"/>
              <a:t>Fecha de nacimiento</a:t>
            </a:r>
          </a:p>
        </p:txBody>
      </p:sp>
      <p:cxnSp>
        <p:nvCxnSpPr>
          <p:cNvPr id="18" name="Conector recto de flecha 17">
            <a:extLst>
              <a:ext uri="{FF2B5EF4-FFF2-40B4-BE49-F238E27FC236}">
                <a16:creationId xmlns:a16="http://schemas.microsoft.com/office/drawing/2014/main" id="{0A20BE17-EA68-4B2E-9439-17FE41E4FBB5}"/>
              </a:ext>
            </a:extLst>
          </p:cNvPr>
          <p:cNvCxnSpPr>
            <a:cxnSpLocks/>
          </p:cNvCxnSpPr>
          <p:nvPr/>
        </p:nvCxnSpPr>
        <p:spPr>
          <a:xfrm>
            <a:off x="1511528" y="4014150"/>
            <a:ext cx="4889272"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9" name="CuadroTexto 18">
            <a:extLst>
              <a:ext uri="{FF2B5EF4-FFF2-40B4-BE49-F238E27FC236}">
                <a16:creationId xmlns:a16="http://schemas.microsoft.com/office/drawing/2014/main" id="{7715649E-0FC8-4D8A-921C-FB5334BC9ADC}"/>
              </a:ext>
            </a:extLst>
          </p:cNvPr>
          <p:cNvSpPr txBox="1"/>
          <p:nvPr/>
        </p:nvSpPr>
        <p:spPr>
          <a:xfrm>
            <a:off x="4798499" y="3500601"/>
            <a:ext cx="557260" cy="261610"/>
          </a:xfrm>
          <a:prstGeom prst="rect">
            <a:avLst/>
          </a:prstGeom>
          <a:noFill/>
        </p:spPr>
        <p:txBody>
          <a:bodyPr wrap="square" rtlCol="0">
            <a:spAutoFit/>
          </a:bodyPr>
          <a:lstStyle/>
          <a:p>
            <a:pPr algn="ctr"/>
            <a:r>
              <a:rPr lang="es-MX" sz="1100" dirty="0"/>
              <a:t>&lt;=</a:t>
            </a:r>
          </a:p>
        </p:txBody>
      </p:sp>
      <p:sp>
        <p:nvSpPr>
          <p:cNvPr id="20" name="CuadroTexto 19">
            <a:extLst>
              <a:ext uri="{FF2B5EF4-FFF2-40B4-BE49-F238E27FC236}">
                <a16:creationId xmlns:a16="http://schemas.microsoft.com/office/drawing/2014/main" id="{7AA7293B-DFD3-487E-A9FD-8AB26655AFA6}"/>
              </a:ext>
            </a:extLst>
          </p:cNvPr>
          <p:cNvSpPr txBox="1"/>
          <p:nvPr/>
        </p:nvSpPr>
        <p:spPr>
          <a:xfrm>
            <a:off x="3090531" y="3455551"/>
            <a:ext cx="1641110" cy="430887"/>
          </a:xfrm>
          <a:prstGeom prst="rect">
            <a:avLst/>
          </a:prstGeom>
          <a:noFill/>
        </p:spPr>
        <p:txBody>
          <a:bodyPr wrap="square" rtlCol="0">
            <a:spAutoFit/>
          </a:bodyPr>
          <a:lstStyle/>
          <a:p>
            <a:pPr algn="ctr"/>
            <a:r>
              <a:rPr lang="es-MX" sz="1100" dirty="0"/>
              <a:t>Fecha de reporte de la reclamación</a:t>
            </a:r>
          </a:p>
        </p:txBody>
      </p:sp>
      <p:cxnSp>
        <p:nvCxnSpPr>
          <p:cNvPr id="27" name="Conector recto 26">
            <a:extLst>
              <a:ext uri="{FF2B5EF4-FFF2-40B4-BE49-F238E27FC236}">
                <a16:creationId xmlns:a16="http://schemas.microsoft.com/office/drawing/2014/main" id="{A3B5D5B6-0ADB-47CC-B6AF-FF85A756913C}"/>
              </a:ext>
            </a:extLst>
          </p:cNvPr>
          <p:cNvCxnSpPr>
            <a:cxnSpLocks/>
          </p:cNvCxnSpPr>
          <p:nvPr/>
        </p:nvCxnSpPr>
        <p:spPr>
          <a:xfrm>
            <a:off x="1527008" y="3994484"/>
            <a:ext cx="0" cy="621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6B07E988-B294-4934-91C5-6FF6C96E68CF}"/>
              </a:ext>
            </a:extLst>
          </p:cNvPr>
          <p:cNvCxnSpPr>
            <a:cxnSpLocks/>
          </p:cNvCxnSpPr>
          <p:nvPr/>
        </p:nvCxnSpPr>
        <p:spPr>
          <a:xfrm>
            <a:off x="3823953" y="3910263"/>
            <a:ext cx="0" cy="212382"/>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37EA19A8-4E41-4C58-8045-55F2714DB129}"/>
              </a:ext>
            </a:extLst>
          </p:cNvPr>
          <p:cNvSpPr txBox="1"/>
          <p:nvPr/>
        </p:nvSpPr>
        <p:spPr>
          <a:xfrm>
            <a:off x="1150477" y="4663346"/>
            <a:ext cx="1292087" cy="261610"/>
          </a:xfrm>
          <a:prstGeom prst="rect">
            <a:avLst/>
          </a:prstGeom>
          <a:noFill/>
        </p:spPr>
        <p:txBody>
          <a:bodyPr wrap="square" rtlCol="0">
            <a:spAutoFit/>
          </a:bodyPr>
          <a:lstStyle/>
          <a:p>
            <a:r>
              <a:rPr lang="es-MX" sz="1100" dirty="0"/>
              <a:t>Febrero 2000</a:t>
            </a:r>
          </a:p>
        </p:txBody>
      </p:sp>
      <p:sp>
        <p:nvSpPr>
          <p:cNvPr id="30" name="CuadroTexto 29">
            <a:extLst>
              <a:ext uri="{FF2B5EF4-FFF2-40B4-BE49-F238E27FC236}">
                <a16:creationId xmlns:a16="http://schemas.microsoft.com/office/drawing/2014/main" id="{F4EBD2CB-17E1-45BE-9BAD-B9F33928088F}"/>
              </a:ext>
            </a:extLst>
          </p:cNvPr>
          <p:cNvSpPr txBox="1"/>
          <p:nvPr/>
        </p:nvSpPr>
        <p:spPr>
          <a:xfrm>
            <a:off x="2351984" y="4597956"/>
            <a:ext cx="502246" cy="261610"/>
          </a:xfrm>
          <a:prstGeom prst="rect">
            <a:avLst/>
          </a:prstGeom>
          <a:noFill/>
        </p:spPr>
        <p:txBody>
          <a:bodyPr wrap="square" rtlCol="0">
            <a:spAutoFit/>
          </a:bodyPr>
          <a:lstStyle/>
          <a:p>
            <a:r>
              <a:rPr lang="es-MX" sz="1100" dirty="0"/>
              <a:t>…</a:t>
            </a:r>
          </a:p>
        </p:txBody>
      </p:sp>
      <p:sp>
        <p:nvSpPr>
          <p:cNvPr id="31" name="CuadroTexto 30">
            <a:extLst>
              <a:ext uri="{FF2B5EF4-FFF2-40B4-BE49-F238E27FC236}">
                <a16:creationId xmlns:a16="http://schemas.microsoft.com/office/drawing/2014/main" id="{884057D0-CA51-423F-9B03-05A4A6211710}"/>
              </a:ext>
            </a:extLst>
          </p:cNvPr>
          <p:cNvSpPr txBox="1"/>
          <p:nvPr/>
        </p:nvSpPr>
        <p:spPr>
          <a:xfrm>
            <a:off x="5278438" y="3329282"/>
            <a:ext cx="1483309" cy="600164"/>
          </a:xfrm>
          <a:prstGeom prst="rect">
            <a:avLst/>
          </a:prstGeom>
          <a:noFill/>
        </p:spPr>
        <p:txBody>
          <a:bodyPr wrap="square" rtlCol="0">
            <a:spAutoFit/>
          </a:bodyPr>
          <a:lstStyle/>
          <a:p>
            <a:pPr algn="ctr"/>
            <a:r>
              <a:rPr lang="es-MX" sz="1100" dirty="0"/>
              <a:t>Fecha de contabilización del siniestro</a:t>
            </a:r>
          </a:p>
        </p:txBody>
      </p:sp>
      <p:sp>
        <p:nvSpPr>
          <p:cNvPr id="32" name="CuadroTexto 31">
            <a:extLst>
              <a:ext uri="{FF2B5EF4-FFF2-40B4-BE49-F238E27FC236}">
                <a16:creationId xmlns:a16="http://schemas.microsoft.com/office/drawing/2014/main" id="{EC8F3CD9-E5F7-41C3-BAC7-DFB8DB75DEFE}"/>
              </a:ext>
            </a:extLst>
          </p:cNvPr>
          <p:cNvSpPr txBox="1"/>
          <p:nvPr/>
        </p:nvSpPr>
        <p:spPr>
          <a:xfrm>
            <a:off x="2408249" y="3502835"/>
            <a:ext cx="557260" cy="261610"/>
          </a:xfrm>
          <a:prstGeom prst="rect">
            <a:avLst/>
          </a:prstGeom>
          <a:noFill/>
        </p:spPr>
        <p:txBody>
          <a:bodyPr wrap="square" rtlCol="0">
            <a:spAutoFit/>
          </a:bodyPr>
          <a:lstStyle/>
          <a:p>
            <a:pPr algn="ctr"/>
            <a:r>
              <a:rPr lang="es-MX" sz="1100" dirty="0"/>
              <a:t>&lt;=</a:t>
            </a:r>
          </a:p>
        </p:txBody>
      </p:sp>
    </p:spTree>
    <p:extLst>
      <p:ext uri="{BB962C8B-B14F-4D97-AF65-F5344CB8AC3E}">
        <p14:creationId xmlns:p14="http://schemas.microsoft.com/office/powerpoint/2010/main" val="39185842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Fecha de reporte de la reclamación</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78526"/>
            <a:ext cx="6085467" cy="3764973"/>
          </a:xfrm>
          <a:prstGeom prst="rect">
            <a:avLst/>
          </a:prstGeom>
        </p:spPr>
        <p:txBody>
          <a:bodyPr spcFirstLastPara="1" wrap="square" lIns="91425" tIns="91425" rIns="91425" bIns="91425" anchor="t" anchorCtr="0">
            <a:noAutofit/>
          </a:bodyPr>
          <a:lstStyle/>
          <a:p>
            <a:pPr marL="419100" indent="-342900">
              <a:spcBef>
                <a:spcPts val="600"/>
              </a:spcBef>
              <a:buSzPts val="2400"/>
              <a:buFont typeface="Arial" panose="020B0604020202020204" pitchFamily="34" charset="0"/>
              <a:buChar char="•"/>
            </a:pPr>
            <a:r>
              <a:rPr lang="es-MX" sz="1600" dirty="0"/>
              <a:t>La </a:t>
            </a:r>
            <a:r>
              <a:rPr lang="es-MX" sz="1600" b="1" dirty="0"/>
              <a:t>fecha de reporte de la reclamación </a:t>
            </a:r>
            <a:r>
              <a:rPr lang="es-MX" sz="1600" dirty="0"/>
              <a:t>debe ser </a:t>
            </a:r>
            <a:r>
              <a:rPr lang="es-MX" sz="1600" b="1" dirty="0"/>
              <a:t>menor</a:t>
            </a:r>
            <a:r>
              <a:rPr lang="es-MX" sz="1600" dirty="0"/>
              <a:t> o </a:t>
            </a:r>
            <a:r>
              <a:rPr lang="es-MX" sz="1600" b="1" dirty="0"/>
              <a:t>igual</a:t>
            </a:r>
            <a:r>
              <a:rPr lang="es-MX" sz="1600" dirty="0"/>
              <a:t> a fecha de pago del siniestro.</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61</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11" name="Conector recto 10">
            <a:extLst>
              <a:ext uri="{FF2B5EF4-FFF2-40B4-BE49-F238E27FC236}">
                <a16:creationId xmlns:a16="http://schemas.microsoft.com/office/drawing/2014/main" id="{00D1BF03-B2AC-4FE7-8749-651BB4428F96}"/>
              </a:ext>
            </a:extLst>
          </p:cNvPr>
          <p:cNvCxnSpPr>
            <a:cxnSpLocks/>
          </p:cNvCxnSpPr>
          <p:nvPr/>
        </p:nvCxnSpPr>
        <p:spPr>
          <a:xfrm>
            <a:off x="1304934" y="3787373"/>
            <a:ext cx="51560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0B6F8268-A4BF-4BEC-9DD2-71E6AFA0E4C6}"/>
              </a:ext>
            </a:extLst>
          </p:cNvPr>
          <p:cNvCxnSpPr/>
          <p:nvPr/>
        </p:nvCxnSpPr>
        <p:spPr>
          <a:xfrm>
            <a:off x="4037017" y="3253208"/>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0EAC4D23-3E21-49DD-9AD2-E1F941771961}"/>
              </a:ext>
            </a:extLst>
          </p:cNvPr>
          <p:cNvSpPr txBox="1"/>
          <p:nvPr/>
        </p:nvSpPr>
        <p:spPr>
          <a:xfrm>
            <a:off x="5554877" y="4180750"/>
            <a:ext cx="1007165" cy="261610"/>
          </a:xfrm>
          <a:prstGeom prst="rect">
            <a:avLst/>
          </a:prstGeom>
          <a:noFill/>
        </p:spPr>
        <p:txBody>
          <a:bodyPr wrap="square" rtlCol="0">
            <a:spAutoFit/>
          </a:bodyPr>
          <a:lstStyle/>
          <a:p>
            <a:r>
              <a:rPr lang="es-MX" sz="1100" dirty="0"/>
              <a:t>Abril 2020</a:t>
            </a:r>
          </a:p>
        </p:txBody>
      </p:sp>
      <p:cxnSp>
        <p:nvCxnSpPr>
          <p:cNvPr id="14" name="Conector recto de flecha 13">
            <a:extLst>
              <a:ext uri="{FF2B5EF4-FFF2-40B4-BE49-F238E27FC236}">
                <a16:creationId xmlns:a16="http://schemas.microsoft.com/office/drawing/2014/main" id="{5935298B-944F-4951-ADCA-203D5DF6D887}"/>
              </a:ext>
            </a:extLst>
          </p:cNvPr>
          <p:cNvCxnSpPr>
            <a:cxnSpLocks/>
          </p:cNvCxnSpPr>
          <p:nvPr/>
        </p:nvCxnSpPr>
        <p:spPr>
          <a:xfrm>
            <a:off x="1803518" y="3450461"/>
            <a:ext cx="4537124"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15" name="CuadroTexto 14">
            <a:extLst>
              <a:ext uri="{FF2B5EF4-FFF2-40B4-BE49-F238E27FC236}">
                <a16:creationId xmlns:a16="http://schemas.microsoft.com/office/drawing/2014/main" id="{FDA2CDC4-5859-4C41-91D9-C7D6FAC904CD}"/>
              </a:ext>
            </a:extLst>
          </p:cNvPr>
          <p:cNvSpPr txBox="1"/>
          <p:nvPr/>
        </p:nvSpPr>
        <p:spPr>
          <a:xfrm>
            <a:off x="878696" y="2673319"/>
            <a:ext cx="1551682" cy="430887"/>
          </a:xfrm>
          <a:prstGeom prst="rect">
            <a:avLst/>
          </a:prstGeom>
          <a:noFill/>
        </p:spPr>
        <p:txBody>
          <a:bodyPr wrap="square" rtlCol="0">
            <a:spAutoFit/>
          </a:bodyPr>
          <a:lstStyle/>
          <a:p>
            <a:pPr algn="ctr"/>
            <a:r>
              <a:rPr lang="es-MX" sz="1100" dirty="0"/>
              <a:t>Fecha de reporte de la reclamación</a:t>
            </a:r>
          </a:p>
        </p:txBody>
      </p:sp>
      <p:cxnSp>
        <p:nvCxnSpPr>
          <p:cNvPr id="16" name="Conector recto 15">
            <a:extLst>
              <a:ext uri="{FF2B5EF4-FFF2-40B4-BE49-F238E27FC236}">
                <a16:creationId xmlns:a16="http://schemas.microsoft.com/office/drawing/2014/main" id="{0CBB442E-3B4B-4D1B-9334-BD976DF00883}"/>
              </a:ext>
            </a:extLst>
          </p:cNvPr>
          <p:cNvCxnSpPr/>
          <p:nvPr/>
        </p:nvCxnSpPr>
        <p:spPr>
          <a:xfrm>
            <a:off x="1734777" y="3266222"/>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FB1A247D-769D-4C39-878C-FDC62CAA3B83}"/>
              </a:ext>
            </a:extLst>
          </p:cNvPr>
          <p:cNvCxnSpPr>
            <a:cxnSpLocks/>
          </p:cNvCxnSpPr>
          <p:nvPr/>
        </p:nvCxnSpPr>
        <p:spPr>
          <a:xfrm>
            <a:off x="1738898" y="3055163"/>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2B5C2228-4C80-42FC-8948-7FEF0DF40544}"/>
              </a:ext>
            </a:extLst>
          </p:cNvPr>
          <p:cNvSpPr txBox="1"/>
          <p:nvPr/>
        </p:nvSpPr>
        <p:spPr>
          <a:xfrm>
            <a:off x="1358246" y="4268099"/>
            <a:ext cx="1292087" cy="261610"/>
          </a:xfrm>
          <a:prstGeom prst="rect">
            <a:avLst/>
          </a:prstGeom>
          <a:noFill/>
        </p:spPr>
        <p:txBody>
          <a:bodyPr wrap="square" rtlCol="0">
            <a:spAutoFit/>
          </a:bodyPr>
          <a:lstStyle/>
          <a:p>
            <a:r>
              <a:rPr lang="es-MX" sz="1100" dirty="0"/>
              <a:t>Febrero 2000</a:t>
            </a:r>
          </a:p>
        </p:txBody>
      </p:sp>
      <p:sp>
        <p:nvSpPr>
          <p:cNvPr id="19" name="CuadroTexto 18">
            <a:extLst>
              <a:ext uri="{FF2B5EF4-FFF2-40B4-BE49-F238E27FC236}">
                <a16:creationId xmlns:a16="http://schemas.microsoft.com/office/drawing/2014/main" id="{3E5518F1-D118-4DD5-AB26-3D334AAEAB87}"/>
              </a:ext>
            </a:extLst>
          </p:cNvPr>
          <p:cNvSpPr txBox="1"/>
          <p:nvPr/>
        </p:nvSpPr>
        <p:spPr>
          <a:xfrm>
            <a:off x="4054183" y="4175413"/>
            <a:ext cx="502246" cy="261610"/>
          </a:xfrm>
          <a:prstGeom prst="rect">
            <a:avLst/>
          </a:prstGeom>
          <a:noFill/>
        </p:spPr>
        <p:txBody>
          <a:bodyPr wrap="square" rtlCol="0">
            <a:spAutoFit/>
          </a:bodyPr>
          <a:lstStyle/>
          <a:p>
            <a:r>
              <a:rPr lang="es-MX" sz="1100" dirty="0"/>
              <a:t>…</a:t>
            </a:r>
          </a:p>
        </p:txBody>
      </p:sp>
      <p:sp>
        <p:nvSpPr>
          <p:cNvPr id="20" name="CuadroTexto 19">
            <a:extLst>
              <a:ext uri="{FF2B5EF4-FFF2-40B4-BE49-F238E27FC236}">
                <a16:creationId xmlns:a16="http://schemas.microsoft.com/office/drawing/2014/main" id="{221CFEA3-FD8E-48B7-A12F-3168DBCE6511}"/>
              </a:ext>
            </a:extLst>
          </p:cNvPr>
          <p:cNvSpPr txBox="1"/>
          <p:nvPr/>
        </p:nvSpPr>
        <p:spPr>
          <a:xfrm>
            <a:off x="5228889" y="2754459"/>
            <a:ext cx="1556922" cy="430887"/>
          </a:xfrm>
          <a:prstGeom prst="rect">
            <a:avLst/>
          </a:prstGeom>
          <a:noFill/>
        </p:spPr>
        <p:txBody>
          <a:bodyPr wrap="square" rtlCol="0">
            <a:spAutoFit/>
          </a:bodyPr>
          <a:lstStyle/>
          <a:p>
            <a:pPr algn="ctr"/>
            <a:r>
              <a:rPr lang="es-MX" sz="1100" dirty="0"/>
              <a:t>Fecha de pago de siniestro</a:t>
            </a:r>
          </a:p>
        </p:txBody>
      </p:sp>
      <p:sp>
        <p:nvSpPr>
          <p:cNvPr id="27" name="CuadroTexto 26">
            <a:extLst>
              <a:ext uri="{FF2B5EF4-FFF2-40B4-BE49-F238E27FC236}">
                <a16:creationId xmlns:a16="http://schemas.microsoft.com/office/drawing/2014/main" id="{094CA4A6-0159-4B30-8C5D-DED007293E7D}"/>
              </a:ext>
            </a:extLst>
          </p:cNvPr>
          <p:cNvSpPr txBox="1"/>
          <p:nvPr/>
        </p:nvSpPr>
        <p:spPr>
          <a:xfrm>
            <a:off x="3721487" y="2700130"/>
            <a:ext cx="557260" cy="261610"/>
          </a:xfrm>
          <a:prstGeom prst="rect">
            <a:avLst/>
          </a:prstGeom>
          <a:noFill/>
        </p:spPr>
        <p:txBody>
          <a:bodyPr wrap="square" rtlCol="0">
            <a:spAutoFit/>
          </a:bodyPr>
          <a:lstStyle/>
          <a:p>
            <a:pPr algn="ctr"/>
            <a:r>
              <a:rPr lang="es-MX" sz="1100" dirty="0"/>
              <a:t>&lt;=</a:t>
            </a:r>
          </a:p>
        </p:txBody>
      </p:sp>
    </p:spTree>
    <p:extLst>
      <p:ext uri="{BB962C8B-B14F-4D97-AF65-F5344CB8AC3E}">
        <p14:creationId xmlns:p14="http://schemas.microsoft.com/office/powerpoint/2010/main" val="478805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Fecha de contabilización de siniestro</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78526"/>
            <a:ext cx="6085467" cy="3764973"/>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800" dirty="0"/>
              <a:t>Se reportará la fecha en que la Institución contabilizó la reclamación.</a:t>
            </a:r>
          </a:p>
          <a:p>
            <a:pPr marL="419100" indent="-342900">
              <a:spcBef>
                <a:spcPts val="600"/>
              </a:spcBef>
              <a:buSzPts val="2400"/>
              <a:buFont typeface="Arial" panose="020B0604020202020204" pitchFamily="34" charset="0"/>
              <a:buChar char="•"/>
            </a:pPr>
            <a:endParaRPr lang="es-MX" sz="1800" dirty="0"/>
          </a:p>
          <a:p>
            <a:pPr marL="419100" indent="-342900">
              <a:spcBef>
                <a:spcPts val="600"/>
              </a:spcBef>
              <a:buSzPts val="2400"/>
              <a:buFont typeface="Arial" panose="020B0604020202020204" pitchFamily="34" charset="0"/>
              <a:buChar char="•"/>
            </a:pPr>
            <a:r>
              <a:rPr lang="es-MX" sz="1800" dirty="0"/>
              <a:t>La fecha de contabilización del siniestro debe ser </a:t>
            </a:r>
            <a:r>
              <a:rPr lang="es-MX" sz="1800" b="1" dirty="0"/>
              <a:t>menor</a:t>
            </a:r>
            <a:r>
              <a:rPr lang="es-MX" sz="1800" dirty="0"/>
              <a:t> o </a:t>
            </a:r>
            <a:r>
              <a:rPr lang="es-MX" sz="1800" b="1" dirty="0"/>
              <a:t>igual</a:t>
            </a:r>
            <a:r>
              <a:rPr lang="es-MX" sz="1800" dirty="0"/>
              <a:t> a fecha de pago del siniestro.</a:t>
            </a:r>
          </a:p>
          <a:p>
            <a:pPr marL="419100" indent="-342900">
              <a:spcBef>
                <a:spcPts val="600"/>
              </a:spcBef>
              <a:buSzPts val="2400"/>
              <a:buFont typeface="Arial" panose="020B0604020202020204" pitchFamily="34" charset="0"/>
              <a:buChar char="•"/>
            </a:pPr>
            <a:endParaRPr lang="es-MX" sz="1800" dirty="0"/>
          </a:p>
          <a:p>
            <a:pPr marL="419100" indent="-342900">
              <a:buFont typeface="Arial" panose="020B0604020202020204" pitchFamily="34" charset="0"/>
              <a:buChar char="•"/>
            </a:pPr>
            <a:r>
              <a:rPr lang="es-MX" sz="1800" dirty="0"/>
              <a:t>La fecha de contabilización del siniestro debe ser </a:t>
            </a:r>
            <a:r>
              <a:rPr lang="es-MX" sz="1800" b="1" dirty="0"/>
              <a:t>menor o igual</a:t>
            </a:r>
            <a:r>
              <a:rPr lang="es-MX" sz="1800" dirty="0"/>
              <a:t> al año de reporte.</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62</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2522072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Fecha de pago de la reclamación</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258210"/>
            <a:ext cx="6085467" cy="3764973"/>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400" dirty="0"/>
              <a:t>Indicar la fecha en que se realizó el pago de la reclamación por parte de la Institución.</a:t>
            </a:r>
          </a:p>
          <a:p>
            <a:pPr marL="76200" indent="0" algn="just">
              <a:spcBef>
                <a:spcPts val="600"/>
              </a:spcBef>
              <a:buSzPts val="2400"/>
              <a:buNone/>
            </a:pPr>
            <a:r>
              <a:rPr lang="es-MX" sz="1400" dirty="0"/>
              <a:t>En caso de existir más de un pago en el período de reporte para el mismo siniestro y cobertura, se deberá reportar la fecha de pago correspondiente al último pago realizado en dicho ejercicio.</a:t>
            </a:r>
          </a:p>
          <a:p>
            <a:pPr marL="76200" indent="0">
              <a:spcBef>
                <a:spcPts val="600"/>
              </a:spcBef>
              <a:buSzPts val="2400"/>
              <a:buNone/>
            </a:pPr>
            <a:endParaRPr lang="es-MX" sz="1400" dirty="0"/>
          </a:p>
          <a:p>
            <a:pPr marL="419100" indent="-342900">
              <a:buFont typeface="Arial" panose="020B0604020202020204" pitchFamily="34" charset="0"/>
              <a:buChar char="•"/>
            </a:pPr>
            <a:r>
              <a:rPr lang="es-MX" sz="1400" dirty="0"/>
              <a:t>La </a:t>
            </a:r>
            <a:r>
              <a:rPr lang="es-MX" sz="1400" b="1" dirty="0"/>
              <a:t>fecha de pago del siniestro </a:t>
            </a:r>
            <a:r>
              <a:rPr lang="es-MX" sz="1400" dirty="0"/>
              <a:t>debe ser </a:t>
            </a:r>
            <a:r>
              <a:rPr lang="es-MX" sz="1400" b="1" dirty="0"/>
              <a:t>igual</a:t>
            </a:r>
            <a:r>
              <a:rPr lang="es-MX" sz="1400" dirty="0"/>
              <a:t> al año de reporte.</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63</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cxnSp>
        <p:nvCxnSpPr>
          <p:cNvPr id="27" name="Conector recto 26">
            <a:extLst>
              <a:ext uri="{FF2B5EF4-FFF2-40B4-BE49-F238E27FC236}">
                <a16:creationId xmlns:a16="http://schemas.microsoft.com/office/drawing/2014/main" id="{B1E76514-1040-46F9-B64E-3E435D7E7FCF}"/>
              </a:ext>
            </a:extLst>
          </p:cNvPr>
          <p:cNvCxnSpPr>
            <a:cxnSpLocks/>
          </p:cNvCxnSpPr>
          <p:nvPr/>
        </p:nvCxnSpPr>
        <p:spPr>
          <a:xfrm>
            <a:off x="877820" y="4367103"/>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825CC955-4CC5-4549-BAF8-2DF2FC9FA243}"/>
              </a:ext>
            </a:extLst>
          </p:cNvPr>
          <p:cNvCxnSpPr>
            <a:cxnSpLocks/>
          </p:cNvCxnSpPr>
          <p:nvPr/>
        </p:nvCxnSpPr>
        <p:spPr>
          <a:xfrm>
            <a:off x="5853624" y="4150895"/>
            <a:ext cx="0" cy="397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44240236-2D12-458F-861E-F3C06A482113}"/>
              </a:ext>
            </a:extLst>
          </p:cNvPr>
          <p:cNvCxnSpPr>
            <a:cxnSpLocks/>
          </p:cNvCxnSpPr>
          <p:nvPr/>
        </p:nvCxnSpPr>
        <p:spPr>
          <a:xfrm>
            <a:off x="3609903" y="4126832"/>
            <a:ext cx="0" cy="421105"/>
          </a:xfrm>
          <a:prstGeom prst="line">
            <a:avLst/>
          </a:prstGeom>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5B899910-884C-4C06-8D2F-BDCB54988B33}"/>
              </a:ext>
            </a:extLst>
          </p:cNvPr>
          <p:cNvSpPr txBox="1"/>
          <p:nvPr/>
        </p:nvSpPr>
        <p:spPr>
          <a:xfrm>
            <a:off x="5623464" y="4646582"/>
            <a:ext cx="576807" cy="261610"/>
          </a:xfrm>
          <a:prstGeom prst="rect">
            <a:avLst/>
          </a:prstGeom>
          <a:noFill/>
        </p:spPr>
        <p:txBody>
          <a:bodyPr wrap="square" rtlCol="0">
            <a:spAutoFit/>
          </a:bodyPr>
          <a:lstStyle/>
          <a:p>
            <a:r>
              <a:rPr lang="es-MX" sz="1100" dirty="0"/>
              <a:t>2020</a:t>
            </a:r>
          </a:p>
        </p:txBody>
      </p:sp>
      <p:sp>
        <p:nvSpPr>
          <p:cNvPr id="38" name="CuadroTexto 37">
            <a:extLst>
              <a:ext uri="{FF2B5EF4-FFF2-40B4-BE49-F238E27FC236}">
                <a16:creationId xmlns:a16="http://schemas.microsoft.com/office/drawing/2014/main" id="{5C497670-5ABE-4ECF-94EC-F1731D7EE4F2}"/>
              </a:ext>
            </a:extLst>
          </p:cNvPr>
          <p:cNvSpPr txBox="1"/>
          <p:nvPr/>
        </p:nvSpPr>
        <p:spPr>
          <a:xfrm>
            <a:off x="3453490" y="4573895"/>
            <a:ext cx="502246" cy="261610"/>
          </a:xfrm>
          <a:prstGeom prst="rect">
            <a:avLst/>
          </a:prstGeom>
          <a:noFill/>
        </p:spPr>
        <p:txBody>
          <a:bodyPr wrap="square" rtlCol="0">
            <a:spAutoFit/>
          </a:bodyPr>
          <a:lstStyle/>
          <a:p>
            <a:r>
              <a:rPr lang="es-MX" sz="1100" dirty="0"/>
              <a:t>…</a:t>
            </a:r>
          </a:p>
        </p:txBody>
      </p:sp>
      <p:sp>
        <p:nvSpPr>
          <p:cNvPr id="39" name="CuadroTexto 38">
            <a:extLst>
              <a:ext uri="{FF2B5EF4-FFF2-40B4-BE49-F238E27FC236}">
                <a16:creationId xmlns:a16="http://schemas.microsoft.com/office/drawing/2014/main" id="{16367897-DAA2-4591-BDE7-D10C0347356E}"/>
              </a:ext>
            </a:extLst>
          </p:cNvPr>
          <p:cNvSpPr txBox="1"/>
          <p:nvPr/>
        </p:nvSpPr>
        <p:spPr>
          <a:xfrm>
            <a:off x="3309327" y="3593400"/>
            <a:ext cx="557260" cy="261610"/>
          </a:xfrm>
          <a:prstGeom prst="rect">
            <a:avLst/>
          </a:prstGeom>
          <a:noFill/>
        </p:spPr>
        <p:txBody>
          <a:bodyPr wrap="square" rtlCol="0">
            <a:spAutoFit/>
          </a:bodyPr>
          <a:lstStyle/>
          <a:p>
            <a:pPr algn="ctr"/>
            <a:r>
              <a:rPr lang="es-MX" sz="1100" dirty="0"/>
              <a:t>=</a:t>
            </a:r>
          </a:p>
        </p:txBody>
      </p:sp>
      <p:sp>
        <p:nvSpPr>
          <p:cNvPr id="40" name="CuadroTexto 39">
            <a:extLst>
              <a:ext uri="{FF2B5EF4-FFF2-40B4-BE49-F238E27FC236}">
                <a16:creationId xmlns:a16="http://schemas.microsoft.com/office/drawing/2014/main" id="{7FECB622-CB46-4B4C-B579-F126187AC48F}"/>
              </a:ext>
            </a:extLst>
          </p:cNvPr>
          <p:cNvSpPr txBox="1"/>
          <p:nvPr/>
        </p:nvSpPr>
        <p:spPr>
          <a:xfrm>
            <a:off x="696626" y="3546217"/>
            <a:ext cx="1133062" cy="430887"/>
          </a:xfrm>
          <a:prstGeom prst="rect">
            <a:avLst/>
          </a:prstGeom>
          <a:noFill/>
        </p:spPr>
        <p:txBody>
          <a:bodyPr wrap="square" rtlCol="0">
            <a:spAutoFit/>
          </a:bodyPr>
          <a:lstStyle/>
          <a:p>
            <a:pPr algn="ctr"/>
            <a:r>
              <a:rPr lang="es-MX" sz="1100" dirty="0"/>
              <a:t>Fecha de pago del siniestro</a:t>
            </a:r>
          </a:p>
        </p:txBody>
      </p:sp>
      <p:cxnSp>
        <p:nvCxnSpPr>
          <p:cNvPr id="41" name="Conector recto 40">
            <a:extLst>
              <a:ext uri="{FF2B5EF4-FFF2-40B4-BE49-F238E27FC236}">
                <a16:creationId xmlns:a16="http://schemas.microsoft.com/office/drawing/2014/main" id="{9B45C575-1C50-499E-A7FF-993461B4C8E8}"/>
              </a:ext>
            </a:extLst>
          </p:cNvPr>
          <p:cNvCxnSpPr>
            <a:cxnSpLocks/>
          </p:cNvCxnSpPr>
          <p:nvPr/>
        </p:nvCxnSpPr>
        <p:spPr>
          <a:xfrm>
            <a:off x="1307663" y="4114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8D154441-8ACE-418B-BB6E-469DCCDF7ADC}"/>
              </a:ext>
            </a:extLst>
          </p:cNvPr>
          <p:cNvCxnSpPr>
            <a:cxnSpLocks/>
          </p:cNvCxnSpPr>
          <p:nvPr/>
        </p:nvCxnSpPr>
        <p:spPr>
          <a:xfrm>
            <a:off x="1310733" y="4138863"/>
            <a:ext cx="0" cy="198535"/>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E9757B45-521F-49E6-8B85-7B52CDD4EAC8}"/>
              </a:ext>
            </a:extLst>
          </p:cNvPr>
          <p:cNvSpPr txBox="1"/>
          <p:nvPr/>
        </p:nvSpPr>
        <p:spPr>
          <a:xfrm>
            <a:off x="774721" y="4571103"/>
            <a:ext cx="1292087" cy="261610"/>
          </a:xfrm>
          <a:prstGeom prst="rect">
            <a:avLst/>
          </a:prstGeom>
          <a:noFill/>
        </p:spPr>
        <p:txBody>
          <a:bodyPr wrap="square" rtlCol="0">
            <a:spAutoFit/>
          </a:bodyPr>
          <a:lstStyle/>
          <a:p>
            <a:r>
              <a:rPr lang="es-MX" sz="1100" dirty="0"/>
              <a:t>Febrero 2020</a:t>
            </a:r>
          </a:p>
        </p:txBody>
      </p:sp>
      <p:sp>
        <p:nvSpPr>
          <p:cNvPr id="44" name="CuadroTexto 43">
            <a:extLst>
              <a:ext uri="{FF2B5EF4-FFF2-40B4-BE49-F238E27FC236}">
                <a16:creationId xmlns:a16="http://schemas.microsoft.com/office/drawing/2014/main" id="{C7E84816-0C73-4421-8A4F-EF9F92BB9EA1}"/>
              </a:ext>
            </a:extLst>
          </p:cNvPr>
          <p:cNvSpPr txBox="1"/>
          <p:nvPr/>
        </p:nvSpPr>
        <p:spPr>
          <a:xfrm>
            <a:off x="5195603" y="3550475"/>
            <a:ext cx="1133062" cy="261610"/>
          </a:xfrm>
          <a:prstGeom prst="rect">
            <a:avLst/>
          </a:prstGeom>
          <a:noFill/>
        </p:spPr>
        <p:txBody>
          <a:bodyPr wrap="square" rtlCol="0">
            <a:spAutoFit/>
          </a:bodyPr>
          <a:lstStyle/>
          <a:p>
            <a:pPr algn="ctr"/>
            <a:r>
              <a:rPr lang="es-MX" sz="1100" dirty="0"/>
              <a:t>Año de reporte</a:t>
            </a:r>
          </a:p>
        </p:txBody>
      </p:sp>
    </p:spTree>
    <p:extLst>
      <p:ext uri="{BB962C8B-B14F-4D97-AF65-F5344CB8AC3E}">
        <p14:creationId xmlns:p14="http://schemas.microsoft.com/office/powerpoint/2010/main" val="1791051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Estatus de la reclamación</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78526"/>
            <a:ext cx="5864119" cy="3764973"/>
          </a:xfrm>
          <a:prstGeom prst="rect">
            <a:avLst/>
          </a:prstGeom>
        </p:spPr>
        <p:txBody>
          <a:bodyPr spcFirstLastPara="1" wrap="square" lIns="91425" tIns="91425" rIns="91425" bIns="91425" anchor="t" anchorCtr="0">
            <a:noAutofit/>
          </a:bodyPr>
          <a:lstStyle/>
          <a:p>
            <a:pPr marL="76200" indent="0">
              <a:buNone/>
            </a:pPr>
            <a:r>
              <a:rPr lang="es-MX" sz="1800" dirty="0"/>
              <a:t>El valor de la variable debe estar en el catálogo de </a:t>
            </a:r>
            <a:r>
              <a:rPr lang="es-MX" sz="1800" b="1" dirty="0"/>
              <a:t>Estatus de la reclamación siniestros</a:t>
            </a:r>
            <a:r>
              <a:rPr lang="es-MX" sz="1800" dirty="0"/>
              <a:t>.</a:t>
            </a:r>
            <a:endParaRPr lang="es-ES"/>
          </a:p>
          <a:p>
            <a:pPr marL="76200" indent="0">
              <a:buNone/>
            </a:pPr>
            <a:endParaRPr lang="es-MX" sz="1800" dirty="0"/>
          </a:p>
          <a:p>
            <a:pPr marL="76200" indent="0">
              <a:buNone/>
            </a:pPr>
            <a:endParaRPr lang="es-MX" sz="1800" dirty="0"/>
          </a:p>
          <a:p>
            <a:pPr>
              <a:buFont typeface="Wingdings" panose="05000000000000000000" pitchFamily="2" charset="2"/>
              <a:buChar char="§"/>
            </a:pPr>
            <a:endParaRPr lang="es-MX" sz="18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64</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6" name="Tabla 5">
            <a:extLst>
              <a:ext uri="{FF2B5EF4-FFF2-40B4-BE49-F238E27FC236}">
                <a16:creationId xmlns:a16="http://schemas.microsoft.com/office/drawing/2014/main" id="{580A97CC-F40A-4E7E-8F30-5559009FAB3A}"/>
              </a:ext>
            </a:extLst>
          </p:cNvPr>
          <p:cNvGraphicFramePr>
            <a:graphicFrameLocks noGrp="1"/>
          </p:cNvGraphicFramePr>
          <p:nvPr>
            <p:extLst>
              <p:ext uri="{D42A27DB-BD31-4B8C-83A1-F6EECF244321}">
                <p14:modId xmlns:p14="http://schemas.microsoft.com/office/powerpoint/2010/main" val="3355745032"/>
              </p:ext>
            </p:extLst>
          </p:nvPr>
        </p:nvGraphicFramePr>
        <p:xfrm>
          <a:off x="1560807" y="2576803"/>
          <a:ext cx="4238045" cy="1446991"/>
        </p:xfrm>
        <a:graphic>
          <a:graphicData uri="http://schemas.openxmlformats.org/drawingml/2006/table">
            <a:tbl>
              <a:tblPr>
                <a:tableStyleId>{E8B1032C-EA38-4F05-BA0D-38AFFFC7BED3}</a:tableStyleId>
              </a:tblPr>
              <a:tblGrid>
                <a:gridCol w="1218400">
                  <a:extLst>
                    <a:ext uri="{9D8B030D-6E8A-4147-A177-3AD203B41FA5}">
                      <a16:colId xmlns:a16="http://schemas.microsoft.com/office/drawing/2014/main" val="1123678291"/>
                    </a:ext>
                  </a:extLst>
                </a:gridCol>
                <a:gridCol w="3019645">
                  <a:extLst>
                    <a:ext uri="{9D8B030D-6E8A-4147-A177-3AD203B41FA5}">
                      <a16:colId xmlns:a16="http://schemas.microsoft.com/office/drawing/2014/main" val="3416913185"/>
                    </a:ext>
                  </a:extLst>
                </a:gridCol>
              </a:tblGrid>
              <a:tr h="416673">
                <a:tc>
                  <a:txBody>
                    <a:bodyPr/>
                    <a:lstStyle/>
                    <a:p>
                      <a:pPr indent="182880" algn="ctr">
                        <a:lnSpc>
                          <a:spcPts val="1080"/>
                        </a:lnSpc>
                        <a:spcBef>
                          <a:spcPts val="100"/>
                        </a:spcBef>
                        <a:spcAft>
                          <a:spcPts val="100"/>
                        </a:spcAft>
                      </a:pPr>
                      <a:r>
                        <a:rPr lang="es-ES" sz="1200" b="1" dirty="0">
                          <a:solidFill>
                            <a:schemeClr val="bg1"/>
                          </a:solidFill>
                          <a:effectLst/>
                          <a:latin typeface="Soberana Sans" panose="02000000000000000000" pitchFamily="50" charset="0"/>
                          <a:ea typeface="Times New Roman" panose="02020603050405020304" pitchFamily="18" charset="0"/>
                        </a:rPr>
                        <a:t>Clave</a:t>
                      </a:r>
                      <a:endParaRPr lang="es-MX" sz="1200" dirty="0">
                        <a:solidFill>
                          <a:schemeClr val="bg1"/>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indent="182880" algn="ctr">
                        <a:lnSpc>
                          <a:spcPts val="1080"/>
                        </a:lnSpc>
                        <a:spcBef>
                          <a:spcPts val="100"/>
                        </a:spcBef>
                        <a:spcAft>
                          <a:spcPts val="100"/>
                        </a:spcAft>
                      </a:pPr>
                      <a:r>
                        <a:rPr lang="es-ES" sz="1200" b="1" dirty="0">
                          <a:solidFill>
                            <a:schemeClr val="bg1"/>
                          </a:solidFill>
                          <a:effectLst/>
                          <a:latin typeface="Soberana Sans"/>
                          <a:ea typeface="Times New Roman" panose="02020603050405020304" pitchFamily="18" charset="0"/>
                        </a:rPr>
                        <a:t>Estatus del siniestro</a:t>
                      </a:r>
                      <a:endParaRPr lang="es-MX" sz="1200" dirty="0">
                        <a:solidFill>
                          <a:schemeClr val="bg1"/>
                        </a:solidFill>
                        <a:effectLst/>
                        <a:latin typeface="Soberana Sans"/>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4191090839"/>
                  </a:ext>
                </a:extLst>
              </a:tr>
              <a:tr h="191922">
                <a:tc>
                  <a:txBody>
                    <a:bodyPr/>
                    <a:lstStyle/>
                    <a:p>
                      <a:pPr indent="182880" algn="ctr">
                        <a:lnSpc>
                          <a:spcPts val="1080"/>
                        </a:lnSpc>
                        <a:spcBef>
                          <a:spcPts val="100"/>
                        </a:spcBef>
                        <a:spcAft>
                          <a:spcPts val="100"/>
                        </a:spcAft>
                      </a:pPr>
                      <a:r>
                        <a:rPr lang="es-ES" sz="1200" dirty="0">
                          <a:solidFill>
                            <a:srgbClr val="000000"/>
                          </a:solidFill>
                          <a:effectLst/>
                          <a:latin typeface="Arial"/>
                          <a:ea typeface="Times New Roman" panose="02020603050405020304" pitchFamily="18" charset="0"/>
                        </a:rPr>
                        <a:t>1</a:t>
                      </a:r>
                      <a:endParaRPr lang="es-MX" sz="1200" dirty="0">
                        <a:solidFill>
                          <a:srgbClr val="000000"/>
                        </a:solidFill>
                        <a:effectLst/>
                        <a:latin typeface="Arial"/>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indent="182880" algn="just">
                        <a:lnSpc>
                          <a:spcPts val="1080"/>
                        </a:lnSpc>
                        <a:spcBef>
                          <a:spcPts val="100"/>
                        </a:spcBef>
                        <a:spcAft>
                          <a:spcPts val="100"/>
                        </a:spcAft>
                        <a:buNone/>
                      </a:pPr>
                      <a:r>
                        <a:rPr lang="es-ES" sz="1200" dirty="0">
                          <a:solidFill>
                            <a:srgbClr val="000000"/>
                          </a:solidFill>
                          <a:effectLst/>
                          <a:latin typeface="Arial"/>
                        </a:rPr>
                        <a:t>Pagado total</a:t>
                      </a:r>
                      <a:endParaRPr lang="es-ES" dirty="0"/>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5530781"/>
                  </a:ext>
                </a:extLst>
              </a:tr>
              <a:tr h="191922">
                <a:tc>
                  <a:txBody>
                    <a:bodyPr/>
                    <a:lstStyle/>
                    <a:p>
                      <a:pPr indent="182880" algn="ctr">
                        <a:lnSpc>
                          <a:spcPts val="1080"/>
                        </a:lnSpc>
                        <a:spcBef>
                          <a:spcPts val="100"/>
                        </a:spcBef>
                        <a:spcAft>
                          <a:spcPts val="100"/>
                        </a:spcAft>
                      </a:pPr>
                      <a:r>
                        <a:rPr lang="es-ES" sz="1200" dirty="0">
                          <a:solidFill>
                            <a:srgbClr val="000000"/>
                          </a:solidFill>
                          <a:effectLst/>
                          <a:latin typeface="Arial"/>
                          <a:ea typeface="Times New Roman" panose="02020603050405020304" pitchFamily="18" charset="0"/>
                        </a:rPr>
                        <a:t>2</a:t>
                      </a:r>
                      <a:endParaRPr lang="es-MX" sz="1200" dirty="0">
                        <a:solidFill>
                          <a:srgbClr val="000000"/>
                        </a:solidFill>
                        <a:effectLst/>
                        <a:latin typeface="Arial"/>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indent="182880" algn="just">
                        <a:lnSpc>
                          <a:spcPts val="1080"/>
                        </a:lnSpc>
                        <a:spcBef>
                          <a:spcPts val="100"/>
                        </a:spcBef>
                        <a:spcAft>
                          <a:spcPts val="100"/>
                        </a:spcAft>
                        <a:buNone/>
                      </a:pPr>
                      <a:r>
                        <a:rPr lang="es-ES" sz="1200" dirty="0">
                          <a:solidFill>
                            <a:srgbClr val="000000"/>
                          </a:solidFill>
                          <a:effectLst/>
                          <a:latin typeface="Arial"/>
                        </a:rPr>
                        <a:t>Pagado parcial</a:t>
                      </a:r>
                      <a:endParaRPr lang="es-ES" dirty="0"/>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0892757"/>
                  </a:ext>
                </a:extLst>
              </a:tr>
              <a:tr h="191922">
                <a:tc>
                  <a:txBody>
                    <a:bodyPr/>
                    <a:lstStyle/>
                    <a:p>
                      <a:pPr indent="182880" algn="ctr">
                        <a:lnSpc>
                          <a:spcPts val="1080"/>
                        </a:lnSpc>
                        <a:spcBef>
                          <a:spcPts val="100"/>
                        </a:spcBef>
                        <a:spcAft>
                          <a:spcPts val="100"/>
                        </a:spcAft>
                      </a:pPr>
                      <a:r>
                        <a:rPr lang="es-ES" sz="1200" dirty="0">
                          <a:solidFill>
                            <a:srgbClr val="000000"/>
                          </a:solidFill>
                          <a:effectLst/>
                          <a:latin typeface="Arial"/>
                          <a:ea typeface="Times New Roman" panose="02020603050405020304" pitchFamily="18" charset="0"/>
                        </a:rPr>
                        <a:t>3</a:t>
                      </a:r>
                      <a:endParaRPr lang="es-MX" sz="1200" dirty="0">
                        <a:solidFill>
                          <a:srgbClr val="000000"/>
                        </a:solidFill>
                        <a:effectLst/>
                        <a:latin typeface="Arial"/>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indent="182880" algn="just">
                        <a:lnSpc>
                          <a:spcPts val="1080"/>
                        </a:lnSpc>
                        <a:spcBef>
                          <a:spcPts val="100"/>
                        </a:spcBef>
                        <a:spcAft>
                          <a:spcPts val="100"/>
                        </a:spcAft>
                        <a:buNone/>
                      </a:pPr>
                      <a:r>
                        <a:rPr lang="es-ES" sz="1200" dirty="0">
                          <a:solidFill>
                            <a:srgbClr val="000000"/>
                          </a:solidFill>
                          <a:effectLst/>
                          <a:latin typeface="Arial"/>
                        </a:rPr>
                        <a:t>Pendiente de pago</a:t>
                      </a:r>
                      <a:endParaRPr lang="es-ES" dirty="0"/>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160668"/>
                  </a:ext>
                </a:extLst>
              </a:tr>
              <a:tr h="227276">
                <a:tc>
                  <a:txBody>
                    <a:bodyPr/>
                    <a:lstStyle/>
                    <a:p>
                      <a:pPr indent="182880" algn="ctr">
                        <a:lnSpc>
                          <a:spcPts val="1080"/>
                        </a:lnSpc>
                        <a:spcBef>
                          <a:spcPts val="100"/>
                        </a:spcBef>
                        <a:spcAft>
                          <a:spcPts val="100"/>
                        </a:spcAft>
                      </a:pPr>
                      <a:r>
                        <a:rPr lang="es-ES" sz="1200" dirty="0">
                          <a:solidFill>
                            <a:srgbClr val="000000"/>
                          </a:solidFill>
                          <a:effectLst/>
                          <a:latin typeface="Arial"/>
                          <a:ea typeface="Times New Roman" panose="02020603050405020304" pitchFamily="18" charset="0"/>
                        </a:rPr>
                        <a:t>4</a:t>
                      </a:r>
                      <a:endParaRPr lang="es-MX" sz="1200" dirty="0">
                        <a:solidFill>
                          <a:srgbClr val="000000"/>
                        </a:solidFill>
                        <a:effectLst/>
                        <a:latin typeface="Arial"/>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indent="182880" algn="just">
                        <a:lnSpc>
                          <a:spcPts val="1080"/>
                        </a:lnSpc>
                        <a:spcBef>
                          <a:spcPts val="100"/>
                        </a:spcBef>
                        <a:spcAft>
                          <a:spcPts val="100"/>
                        </a:spcAft>
                        <a:buNone/>
                      </a:pPr>
                      <a:r>
                        <a:rPr lang="es-ES" sz="1200" dirty="0">
                          <a:solidFill>
                            <a:srgbClr val="000000"/>
                          </a:solidFill>
                          <a:effectLst/>
                          <a:latin typeface="Arial"/>
                        </a:rPr>
                        <a:t>Litigio</a:t>
                      </a:r>
                      <a:endParaRPr lang="es-ES" dirty="0"/>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874995"/>
                  </a:ext>
                </a:extLst>
              </a:tr>
              <a:tr h="227276">
                <a:tc>
                  <a:txBody>
                    <a:bodyPr/>
                    <a:lstStyle/>
                    <a:p>
                      <a:pPr indent="182880" algn="ctr">
                        <a:lnSpc>
                          <a:spcPts val="1080"/>
                        </a:lnSpc>
                        <a:spcBef>
                          <a:spcPts val="100"/>
                        </a:spcBef>
                        <a:spcAft>
                          <a:spcPts val="100"/>
                        </a:spcAft>
                      </a:pPr>
                      <a:r>
                        <a:rPr lang="es-ES" sz="1200" dirty="0">
                          <a:solidFill>
                            <a:srgbClr val="000000"/>
                          </a:solidFill>
                          <a:effectLst/>
                          <a:latin typeface="Arial"/>
                          <a:ea typeface="Times New Roman" panose="02020603050405020304" pitchFamily="18" charset="0"/>
                        </a:rPr>
                        <a:t>5</a:t>
                      </a:r>
                      <a:endParaRPr lang="es-MX" sz="1200" dirty="0">
                        <a:solidFill>
                          <a:srgbClr val="000000"/>
                        </a:solidFill>
                        <a:effectLst/>
                        <a:latin typeface="Arial"/>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indent="182880" algn="just">
                        <a:lnSpc>
                          <a:spcPts val="1080"/>
                        </a:lnSpc>
                        <a:spcBef>
                          <a:spcPts val="100"/>
                        </a:spcBef>
                        <a:spcAft>
                          <a:spcPts val="100"/>
                        </a:spcAft>
                        <a:buNone/>
                      </a:pPr>
                      <a:r>
                        <a:rPr lang="es-ES" sz="1200" dirty="0">
                          <a:solidFill>
                            <a:srgbClr val="000000"/>
                          </a:solidFill>
                          <a:effectLst/>
                          <a:latin typeface="Arial"/>
                        </a:rPr>
                        <a:t>Rechazado o cancelado</a:t>
                      </a:r>
                      <a:endParaRPr lang="es-ES" dirty="0"/>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221087"/>
                  </a:ext>
                </a:extLst>
              </a:tr>
            </a:tbl>
          </a:graphicData>
        </a:graphic>
      </p:graphicFrame>
    </p:spTree>
    <p:extLst>
      <p:ext uri="{BB962C8B-B14F-4D97-AF65-F5344CB8AC3E}">
        <p14:creationId xmlns:p14="http://schemas.microsoft.com/office/powerpoint/2010/main" val="2175222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Estatus de la reclamación</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78526"/>
            <a:ext cx="5864119" cy="3764973"/>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s-MX" sz="1600" dirty="0"/>
              <a:t>Si el </a:t>
            </a:r>
            <a:r>
              <a:rPr lang="es-MX" sz="1600" b="1" dirty="0"/>
              <a:t>estatus de la reclamación </a:t>
            </a:r>
            <a:r>
              <a:rPr lang="es-MX" sz="1600" dirty="0"/>
              <a:t>es </a:t>
            </a:r>
            <a:r>
              <a:rPr lang="es-MX" sz="1600" b="1" dirty="0"/>
              <a:t>igual a </a:t>
            </a:r>
            <a:r>
              <a:rPr lang="es-MX" sz="1600" dirty="0"/>
              <a:t>pagado total (clave 1) entonces el monto pagado debe ser </a:t>
            </a:r>
            <a:r>
              <a:rPr lang="es-MX" sz="1600" b="1" dirty="0"/>
              <a:t>mayor</a:t>
            </a:r>
            <a:r>
              <a:rPr lang="es-MX" sz="1600" dirty="0"/>
              <a:t> a 0.</a:t>
            </a:r>
          </a:p>
          <a:p>
            <a:pPr>
              <a:buFont typeface="Wingdings" panose="05000000000000000000" pitchFamily="2" charset="2"/>
              <a:buChar char="§"/>
            </a:pPr>
            <a:endParaRPr lang="es-MX" sz="1600" dirty="0"/>
          </a:p>
          <a:p>
            <a:pPr>
              <a:buFont typeface="Wingdings" panose="05000000000000000000" pitchFamily="2" charset="2"/>
              <a:buChar char="§"/>
            </a:pPr>
            <a:r>
              <a:rPr lang="es-MX" sz="1600" dirty="0"/>
              <a:t>Si el monto pagado es </a:t>
            </a:r>
            <a:r>
              <a:rPr lang="es-MX" sz="1600" b="1" dirty="0"/>
              <a:t>mayor</a:t>
            </a:r>
            <a:r>
              <a:rPr lang="es-MX" sz="1600" dirty="0"/>
              <a:t> a 0 entonces el </a:t>
            </a:r>
            <a:r>
              <a:rPr lang="es-MX" sz="1600" b="1" dirty="0"/>
              <a:t>estatus de la reclamación </a:t>
            </a:r>
            <a:r>
              <a:rPr lang="es-MX" sz="1600" dirty="0"/>
              <a:t>debe ser </a:t>
            </a:r>
            <a:r>
              <a:rPr lang="es-MX" sz="1600" b="1" dirty="0"/>
              <a:t>igual</a:t>
            </a:r>
            <a:r>
              <a:rPr lang="es-MX" sz="1600" dirty="0"/>
              <a:t> a pagado total (clave 1) o pagado parcial (clave 2).</a:t>
            </a:r>
          </a:p>
          <a:p>
            <a:pPr>
              <a:buFont typeface="Wingdings" panose="05000000000000000000" pitchFamily="2" charset="2"/>
              <a:buChar char="§"/>
            </a:pPr>
            <a:endParaRPr lang="es-MX" sz="1600" dirty="0"/>
          </a:p>
          <a:p>
            <a:pPr algn="just">
              <a:buFont typeface="Wingdings" panose="05000000000000000000" pitchFamily="2" charset="2"/>
              <a:buChar char="§"/>
            </a:pPr>
            <a:r>
              <a:rPr lang="es-MX" sz="1600" dirty="0"/>
              <a:t>Si el </a:t>
            </a:r>
            <a:r>
              <a:rPr lang="es-MX" sz="1600" b="1" dirty="0"/>
              <a:t>estatus de la reclamación </a:t>
            </a:r>
            <a:r>
              <a:rPr lang="es-MX" sz="1600" dirty="0"/>
              <a:t>es distinto </a:t>
            </a:r>
            <a:r>
              <a:rPr lang="es-MX" sz="1600" b="1" dirty="0"/>
              <a:t>igual</a:t>
            </a:r>
            <a:r>
              <a:rPr lang="es-MX" sz="1600" dirty="0"/>
              <a:t> a rechazado o cancelado (clave 5) y fecha de contabilización del siniestro es </a:t>
            </a:r>
            <a:r>
              <a:rPr lang="es-MX" sz="1600" b="1" dirty="0"/>
              <a:t>igual</a:t>
            </a:r>
            <a:r>
              <a:rPr lang="es-MX" sz="1600" dirty="0"/>
              <a:t> a año de reporte entonces el monto reclamado debe ser </a:t>
            </a:r>
            <a:r>
              <a:rPr lang="es-MX" sz="1600" b="1" dirty="0"/>
              <a:t>igual</a:t>
            </a:r>
            <a:r>
              <a:rPr lang="es-MX" sz="1600" dirty="0"/>
              <a:t> a 0.</a:t>
            </a:r>
          </a:p>
          <a:p>
            <a:pPr>
              <a:buFont typeface="Wingdings" panose="05000000000000000000" pitchFamily="2" charset="2"/>
              <a:buChar char="§"/>
            </a:pPr>
            <a:endParaRPr lang="es-MX" sz="18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65</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202644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Estatus de la reclamación</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78526"/>
            <a:ext cx="5864119" cy="3764973"/>
          </a:xfrm>
          <a:prstGeom prst="rect">
            <a:avLst/>
          </a:prstGeom>
        </p:spPr>
        <p:txBody>
          <a:bodyPr spcFirstLastPara="1" wrap="square" lIns="91425" tIns="91425" rIns="91425" bIns="91425" anchor="t" anchorCtr="0">
            <a:noAutofit/>
          </a:bodyPr>
          <a:lstStyle/>
          <a:p>
            <a:pPr algn="just">
              <a:buFont typeface="Wingdings" panose="05000000000000000000" pitchFamily="2" charset="2"/>
              <a:buChar char="§"/>
            </a:pPr>
            <a:r>
              <a:rPr lang="es-MX" sz="1800" dirty="0"/>
              <a:t>Si el </a:t>
            </a:r>
            <a:r>
              <a:rPr lang="es-MX" sz="1800" b="1" dirty="0"/>
              <a:t>estatus de la reclamación </a:t>
            </a:r>
            <a:r>
              <a:rPr lang="es-MX" sz="1800" dirty="0"/>
              <a:t>es </a:t>
            </a:r>
            <a:r>
              <a:rPr lang="es-MX" sz="1800" b="1" dirty="0"/>
              <a:t>igual</a:t>
            </a:r>
            <a:r>
              <a:rPr lang="es-MX" sz="1800" dirty="0"/>
              <a:t> a pendiente de pago (clave 3) o rechazado o cancelado (clave 5) entonces el monto pagado debe ser </a:t>
            </a:r>
            <a:r>
              <a:rPr lang="es-MX" sz="1800" b="1" dirty="0"/>
              <a:t>igual</a:t>
            </a:r>
            <a:r>
              <a:rPr lang="es-MX" sz="1800" dirty="0"/>
              <a:t> a 0.</a:t>
            </a:r>
            <a:endParaRPr lang="es-ES"/>
          </a:p>
          <a:p>
            <a:pPr algn="just">
              <a:buFont typeface="Wingdings" panose="05000000000000000000" pitchFamily="2" charset="2"/>
              <a:buChar char="§"/>
            </a:pPr>
            <a:endParaRPr lang="es-MX" sz="1800" dirty="0"/>
          </a:p>
          <a:p>
            <a:pPr algn="just">
              <a:buFont typeface="Wingdings" panose="05000000000000000000" pitchFamily="2" charset="2"/>
              <a:buChar char="§"/>
            </a:pPr>
            <a:r>
              <a:rPr lang="es-MX" sz="1800" dirty="0"/>
              <a:t>Si el </a:t>
            </a:r>
            <a:r>
              <a:rPr lang="es-MX" sz="1800" b="1" dirty="0"/>
              <a:t>estatus de la reclamación </a:t>
            </a:r>
            <a:r>
              <a:rPr lang="es-MX" sz="1800" dirty="0"/>
              <a:t>es </a:t>
            </a:r>
            <a:r>
              <a:rPr lang="es-MX" sz="1800" b="1" dirty="0"/>
              <a:t>distinto</a:t>
            </a:r>
            <a:r>
              <a:rPr lang="es-MX" sz="1800" dirty="0"/>
              <a:t> a rechazado o cancelado (clave 5) y fecha de contabilización del siniestro es </a:t>
            </a:r>
            <a:r>
              <a:rPr lang="es-MX" sz="1800" b="1" dirty="0"/>
              <a:t>igual</a:t>
            </a:r>
            <a:r>
              <a:rPr lang="es-MX" sz="1800" dirty="0"/>
              <a:t> a año de reporte entonces el monto reclamado debe ser </a:t>
            </a:r>
            <a:r>
              <a:rPr lang="es-MX" sz="1800" b="1" dirty="0"/>
              <a:t>mayor</a:t>
            </a:r>
            <a:r>
              <a:rPr lang="es-MX" sz="1800" dirty="0"/>
              <a:t> a 0.</a:t>
            </a:r>
          </a:p>
          <a:p>
            <a:pPr>
              <a:buFont typeface="Wingdings" panose="05000000000000000000" pitchFamily="2" charset="2"/>
              <a:buChar char="§"/>
            </a:pPr>
            <a:endParaRPr lang="es-MX" sz="18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66</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22199964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Entidad de ocurrencia del siniestro</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9" y="1378526"/>
            <a:ext cx="5719740" cy="3764973"/>
          </a:xfrm>
          <a:prstGeom prst="rect">
            <a:avLst/>
          </a:prstGeom>
        </p:spPr>
        <p:txBody>
          <a:bodyPr spcFirstLastPara="1" wrap="square" lIns="91425" tIns="91425" rIns="91425" bIns="91425" anchor="t" anchorCtr="0">
            <a:noAutofit/>
          </a:bodyPr>
          <a:lstStyle/>
          <a:p>
            <a:pPr marL="76200" indent="0">
              <a:buNone/>
            </a:pPr>
            <a:r>
              <a:rPr lang="es-MX" sz="1800" dirty="0"/>
              <a:t>El valor de la variable debe estar en el catálogo de </a:t>
            </a:r>
            <a:r>
              <a:rPr lang="es-MX" sz="1800" b="1" dirty="0"/>
              <a:t>Entidad del Siniestro</a:t>
            </a:r>
            <a:r>
              <a:rPr lang="es-MX" sz="1800" dirty="0"/>
              <a:t>.</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67</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14" name="Tabla 13">
            <a:extLst>
              <a:ext uri="{FF2B5EF4-FFF2-40B4-BE49-F238E27FC236}">
                <a16:creationId xmlns:a16="http://schemas.microsoft.com/office/drawing/2014/main" id="{A5C08549-BFE0-41ED-AED0-0E0662B14AD3}"/>
              </a:ext>
            </a:extLst>
          </p:cNvPr>
          <p:cNvGraphicFramePr>
            <a:graphicFrameLocks noGrp="1"/>
          </p:cNvGraphicFramePr>
          <p:nvPr>
            <p:extLst>
              <p:ext uri="{D42A27DB-BD31-4B8C-83A1-F6EECF244321}">
                <p14:modId xmlns:p14="http://schemas.microsoft.com/office/powerpoint/2010/main" val="1714299710"/>
              </p:ext>
            </p:extLst>
          </p:nvPr>
        </p:nvGraphicFramePr>
        <p:xfrm>
          <a:off x="950988" y="2225842"/>
          <a:ext cx="5245276" cy="1587153"/>
        </p:xfrm>
        <a:graphic>
          <a:graphicData uri="http://schemas.openxmlformats.org/drawingml/2006/table">
            <a:tbl>
              <a:tblPr>
                <a:tableStyleId>{E8B1032C-EA38-4F05-BA0D-38AFFFC7BED3}</a:tableStyleId>
              </a:tblPr>
              <a:tblGrid>
                <a:gridCol w="1307928">
                  <a:extLst>
                    <a:ext uri="{9D8B030D-6E8A-4147-A177-3AD203B41FA5}">
                      <a16:colId xmlns:a16="http://schemas.microsoft.com/office/drawing/2014/main" val="2083687170"/>
                    </a:ext>
                  </a:extLst>
                </a:gridCol>
                <a:gridCol w="3937348">
                  <a:extLst>
                    <a:ext uri="{9D8B030D-6E8A-4147-A177-3AD203B41FA5}">
                      <a16:colId xmlns:a16="http://schemas.microsoft.com/office/drawing/2014/main" val="2000152598"/>
                    </a:ext>
                  </a:extLst>
                </a:gridCol>
              </a:tblGrid>
              <a:tr h="306993">
                <a:tc>
                  <a:txBody>
                    <a:bodyPr/>
                    <a:lstStyle/>
                    <a:p>
                      <a:pPr algn="ctr"/>
                      <a:r>
                        <a:rPr lang="es-ES" sz="1400" b="1" dirty="0">
                          <a:solidFill>
                            <a:schemeClr val="bg1"/>
                          </a:solidFill>
                          <a:effectLst/>
                        </a:rPr>
                        <a:t>Clave</a:t>
                      </a:r>
                      <a:endParaRPr lang="es-MX" sz="24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algn="ctr"/>
                      <a:r>
                        <a:rPr lang="es-ES" sz="1400" b="1" dirty="0">
                          <a:solidFill>
                            <a:schemeClr val="bg1"/>
                          </a:solidFill>
                          <a:effectLst/>
                        </a:rPr>
                        <a:t>Entidad federativa</a:t>
                      </a:r>
                      <a:endParaRPr lang="es-MX" sz="2400" dirty="0">
                        <a:solidFill>
                          <a:schemeClr val="bg1"/>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248350115"/>
                  </a:ext>
                </a:extLst>
              </a:tr>
              <a:tr h="207781">
                <a:tc>
                  <a:txBody>
                    <a:bodyPr/>
                    <a:lstStyle/>
                    <a:p>
                      <a:pPr algn="ctr"/>
                      <a:r>
                        <a:rPr lang="es-ES" sz="1400">
                          <a:solidFill>
                            <a:srgbClr val="000000"/>
                          </a:solidFill>
                          <a:effectLst/>
                        </a:rPr>
                        <a:t>01</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Aguascalientes</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95678"/>
                  </a:ext>
                </a:extLst>
              </a:tr>
              <a:tr h="197346">
                <a:tc>
                  <a:txBody>
                    <a:bodyPr/>
                    <a:lstStyle/>
                    <a:p>
                      <a:pPr algn="ctr"/>
                      <a:r>
                        <a:rPr lang="es-ES" sz="1400" dirty="0">
                          <a:solidFill>
                            <a:srgbClr val="000000"/>
                          </a:solidFill>
                          <a:effectLst/>
                        </a:rPr>
                        <a:t>02</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Baja California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480284"/>
                  </a:ext>
                </a:extLst>
              </a:tr>
              <a:tr h="197346">
                <a:tc>
                  <a:txBody>
                    <a:bodyPr/>
                    <a:lstStyle/>
                    <a:p>
                      <a:pPr algn="ctr"/>
                      <a:r>
                        <a:rPr lang="es-ES" sz="1400">
                          <a:solidFill>
                            <a:srgbClr val="000000"/>
                          </a:solidFill>
                          <a:effectLst/>
                        </a:rPr>
                        <a:t>03</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Baja California Sur</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970889"/>
                  </a:ext>
                </a:extLst>
              </a:tr>
              <a:tr h="197346">
                <a:tc>
                  <a:txBody>
                    <a:bodyPr/>
                    <a:lstStyle/>
                    <a:p>
                      <a:pPr algn="ctr"/>
                      <a:r>
                        <a:rPr lang="es-ES" sz="1400">
                          <a:solidFill>
                            <a:srgbClr val="000000"/>
                          </a:solidFill>
                          <a:effectLst/>
                        </a:rPr>
                        <a:t>04</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Campeche</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169434"/>
                  </a:ext>
                </a:extLst>
              </a:tr>
              <a:tr h="197346">
                <a:tc>
                  <a:txBody>
                    <a:bodyPr/>
                    <a:lstStyle/>
                    <a:p>
                      <a:pPr algn="ctr"/>
                      <a:r>
                        <a:rPr lang="es-ES" sz="1400">
                          <a:solidFill>
                            <a:srgbClr val="000000"/>
                          </a:solidFill>
                          <a:effectLst/>
                        </a:rPr>
                        <a:t>05</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Coahuila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659258"/>
                  </a:ext>
                </a:extLst>
              </a:tr>
              <a:tr h="197346">
                <a:tc>
                  <a:txBody>
                    <a:bodyPr/>
                    <a:lstStyle/>
                    <a:p>
                      <a:pPr algn="ctr"/>
                      <a:r>
                        <a:rPr lang="es-ES" sz="1400">
                          <a:solidFill>
                            <a:srgbClr val="000000"/>
                          </a:solidFill>
                          <a:effectLst/>
                        </a:rPr>
                        <a:t>06</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ES" sz="1400" dirty="0">
                          <a:solidFill>
                            <a:srgbClr val="000000"/>
                          </a:solidFill>
                          <a:effectLst/>
                        </a:rPr>
                        <a:t>Colima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6862791"/>
                  </a:ext>
                </a:extLst>
              </a:tr>
            </a:tbl>
          </a:graphicData>
        </a:graphic>
      </p:graphicFrame>
      <p:sp>
        <p:nvSpPr>
          <p:cNvPr id="15" name="Google Shape;110;p18">
            <a:extLst>
              <a:ext uri="{FF2B5EF4-FFF2-40B4-BE49-F238E27FC236}">
                <a16:creationId xmlns:a16="http://schemas.microsoft.com/office/drawing/2014/main" id="{E6EF924D-73A5-4C8C-A70F-A782059850D0}"/>
              </a:ext>
            </a:extLst>
          </p:cNvPr>
          <p:cNvSpPr txBox="1">
            <a:spLocks/>
          </p:cNvSpPr>
          <p:nvPr/>
        </p:nvSpPr>
        <p:spPr>
          <a:xfrm>
            <a:off x="962526" y="3907050"/>
            <a:ext cx="5197642" cy="75842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r">
              <a:buFont typeface="Inria Serif Light"/>
              <a:buNone/>
            </a:pPr>
            <a:r>
              <a:rPr lang="es-MX" sz="1000" dirty="0"/>
              <a:t>El catálogo completo se encuentra en la liga: https://www.cnsf.gob.mx/Sistemas/Paginas/InformacionEstadistica.aspx  </a:t>
            </a:r>
          </a:p>
        </p:txBody>
      </p:sp>
    </p:spTree>
    <p:extLst>
      <p:ext uri="{BB962C8B-B14F-4D97-AF65-F5344CB8AC3E}">
        <p14:creationId xmlns:p14="http://schemas.microsoft.com/office/powerpoint/2010/main" val="13039769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Cobertura afectada</a:t>
            </a:r>
            <a:endParaRPr sz="3600" b="1" dirty="0">
              <a:solidFill>
                <a:schemeClr val="accent2">
                  <a:lumMod val="75000"/>
                </a:schemeClr>
              </a:solidFill>
            </a:endParaRPr>
          </a:p>
        </p:txBody>
      </p:sp>
      <p:sp>
        <p:nvSpPr>
          <p:cNvPr id="112" name="Google Shape;112;p17"/>
          <p:cNvSpPr txBox="1">
            <a:spLocks noGrp="1"/>
          </p:cNvSpPr>
          <p:nvPr>
            <p:ph type="body" idx="1"/>
          </p:nvPr>
        </p:nvSpPr>
        <p:spPr>
          <a:xfrm>
            <a:off x="428397" y="1186021"/>
            <a:ext cx="6453667" cy="3764973"/>
          </a:xfrm>
          <a:prstGeom prst="rect">
            <a:avLst/>
          </a:prstGeom>
        </p:spPr>
        <p:txBody>
          <a:bodyPr spcFirstLastPara="1" wrap="square" lIns="91425" tIns="91425" rIns="91425" bIns="91425" anchor="t" anchorCtr="0">
            <a:noAutofit/>
          </a:bodyPr>
          <a:lstStyle/>
          <a:p>
            <a:pPr marL="76200" indent="0">
              <a:buNone/>
            </a:pPr>
            <a:r>
              <a:rPr lang="es-MX" sz="1800" dirty="0"/>
              <a:t>El valor de la variable debe estar en el catálogo de </a:t>
            </a:r>
            <a:r>
              <a:rPr lang="es-MX" sz="1800" b="1" dirty="0"/>
              <a:t>Cobertura</a:t>
            </a:r>
            <a:r>
              <a:rPr lang="es-MX" sz="1800" dirty="0"/>
              <a:t>.</a:t>
            </a:r>
          </a:p>
          <a:p>
            <a:pPr>
              <a:buFont typeface="Wingdings" panose="05000000000000000000" pitchFamily="2" charset="2"/>
              <a:buChar char="§"/>
            </a:pPr>
            <a:endParaRPr lang="es-MX" sz="1800" dirty="0"/>
          </a:p>
          <a:p>
            <a:pPr>
              <a:buFont typeface="Wingdings" panose="05000000000000000000" pitchFamily="2" charset="2"/>
              <a:buChar char="§"/>
            </a:pPr>
            <a:endParaRPr lang="es-MX" sz="1800" dirty="0"/>
          </a:p>
          <a:p>
            <a:pPr>
              <a:buFont typeface="Wingdings" panose="05000000000000000000" pitchFamily="2" charset="2"/>
              <a:buChar char="§"/>
            </a:pPr>
            <a:endParaRPr lang="es-MX" sz="1800" dirty="0"/>
          </a:p>
          <a:p>
            <a:pPr>
              <a:buFont typeface="Wingdings" panose="05000000000000000000" pitchFamily="2" charset="2"/>
              <a:buChar char="§"/>
            </a:pPr>
            <a:endParaRPr lang="es-MX" sz="1800" dirty="0"/>
          </a:p>
          <a:p>
            <a:pPr marL="76200" indent="0">
              <a:buNone/>
            </a:pPr>
            <a:endParaRPr lang="es-MX" sz="1800" dirty="0"/>
          </a:p>
          <a:p>
            <a:pPr>
              <a:buFont typeface="Wingdings" panose="05000000000000000000" pitchFamily="2" charset="2"/>
              <a:buChar char="§"/>
            </a:pPr>
            <a:endParaRPr lang="es-MX" sz="1800" dirty="0"/>
          </a:p>
          <a:p>
            <a:pPr>
              <a:buFont typeface="Wingdings" panose="05000000000000000000" pitchFamily="2" charset="2"/>
              <a:buChar char="§"/>
            </a:pPr>
            <a:endParaRPr lang="es-MX" sz="1800" dirty="0"/>
          </a:p>
          <a:p>
            <a:pPr>
              <a:buFont typeface="Wingdings" panose="05000000000000000000" pitchFamily="2" charset="2"/>
              <a:buChar char="§"/>
            </a:pPr>
            <a:r>
              <a:rPr lang="es-MX" sz="1800" dirty="0"/>
              <a:t>Si el año de reporte menos año de fecha de nacimiento es </a:t>
            </a:r>
            <a:r>
              <a:rPr lang="es-MX" sz="1800" b="1" dirty="0"/>
              <a:t>menor</a:t>
            </a:r>
            <a:r>
              <a:rPr lang="es-MX" sz="1800" dirty="0"/>
              <a:t> o </a:t>
            </a:r>
            <a:r>
              <a:rPr lang="es-MX" sz="1800" b="1" dirty="0"/>
              <a:t>igual</a:t>
            </a:r>
            <a:r>
              <a:rPr lang="es-MX" sz="1800" dirty="0"/>
              <a:t> a 12 entonces la </a:t>
            </a:r>
            <a:r>
              <a:rPr lang="es-MX" sz="1800" b="1" dirty="0"/>
              <a:t>cobertura</a:t>
            </a:r>
            <a:r>
              <a:rPr lang="es-MX" sz="1800" dirty="0"/>
              <a:t> debe ser </a:t>
            </a:r>
            <a:r>
              <a:rPr lang="es-MX" sz="1800" b="1" dirty="0"/>
              <a:t>distinto</a:t>
            </a:r>
            <a:r>
              <a:rPr lang="es-MX" sz="1800" dirty="0"/>
              <a:t> de 1.</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68</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14" name="Tabla 13">
            <a:extLst>
              <a:ext uri="{FF2B5EF4-FFF2-40B4-BE49-F238E27FC236}">
                <a16:creationId xmlns:a16="http://schemas.microsoft.com/office/drawing/2014/main" id="{F4122A47-66A2-4C65-A8E5-F89C3783EE08}"/>
              </a:ext>
            </a:extLst>
          </p:cNvPr>
          <p:cNvGraphicFramePr>
            <a:graphicFrameLocks noGrp="1"/>
          </p:cNvGraphicFramePr>
          <p:nvPr>
            <p:extLst>
              <p:ext uri="{D42A27DB-BD31-4B8C-83A1-F6EECF244321}">
                <p14:modId xmlns:p14="http://schemas.microsoft.com/office/powerpoint/2010/main" val="2624889557"/>
              </p:ext>
            </p:extLst>
          </p:nvPr>
        </p:nvGraphicFramePr>
        <p:xfrm>
          <a:off x="601579" y="1732547"/>
          <a:ext cx="5931568" cy="2013873"/>
        </p:xfrm>
        <a:graphic>
          <a:graphicData uri="http://schemas.openxmlformats.org/drawingml/2006/table">
            <a:tbl>
              <a:tblPr>
                <a:tableStyleId>{E8B1032C-EA38-4F05-BA0D-38AFFFC7BED3}</a:tableStyleId>
              </a:tblPr>
              <a:tblGrid>
                <a:gridCol w="1479058">
                  <a:extLst>
                    <a:ext uri="{9D8B030D-6E8A-4147-A177-3AD203B41FA5}">
                      <a16:colId xmlns:a16="http://schemas.microsoft.com/office/drawing/2014/main" val="2083687170"/>
                    </a:ext>
                  </a:extLst>
                </a:gridCol>
                <a:gridCol w="4452510">
                  <a:extLst>
                    <a:ext uri="{9D8B030D-6E8A-4147-A177-3AD203B41FA5}">
                      <a16:colId xmlns:a16="http://schemas.microsoft.com/office/drawing/2014/main" val="2000152598"/>
                    </a:ext>
                  </a:extLst>
                </a:gridCol>
              </a:tblGrid>
              <a:tr h="306993">
                <a:tc>
                  <a:txBody>
                    <a:bodyPr/>
                    <a:lstStyle/>
                    <a:p>
                      <a:pPr indent="182880" algn="ctr">
                        <a:lnSpc>
                          <a:spcPts val="1030"/>
                        </a:lnSpc>
                        <a:spcAft>
                          <a:spcPts val="300"/>
                        </a:spcAft>
                      </a:pPr>
                      <a:r>
                        <a:rPr lang="es-ES" sz="950" b="1" dirty="0">
                          <a:solidFill>
                            <a:schemeClr val="bg1"/>
                          </a:solidFill>
                          <a:effectLst/>
                          <a:latin typeface="Soberana Sans" panose="02000000000000000000" pitchFamily="50" charset="0"/>
                          <a:ea typeface="Times New Roman" panose="02020603050405020304" pitchFamily="18" charset="0"/>
                        </a:rPr>
                        <a:t>Clave</a:t>
                      </a:r>
                      <a:endParaRPr lang="es-MX" sz="900" dirty="0">
                        <a:solidFill>
                          <a:schemeClr val="bg1"/>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indent="182880" algn="ctr">
                        <a:lnSpc>
                          <a:spcPts val="1030"/>
                        </a:lnSpc>
                        <a:spcAft>
                          <a:spcPts val="300"/>
                        </a:spcAft>
                      </a:pPr>
                      <a:r>
                        <a:rPr lang="es-ES" sz="950" b="1" dirty="0">
                          <a:solidFill>
                            <a:schemeClr val="bg1"/>
                          </a:solidFill>
                          <a:effectLst/>
                          <a:latin typeface="Soberana Sans" panose="02000000000000000000" pitchFamily="50" charset="0"/>
                          <a:ea typeface="Times New Roman" panose="02020603050405020304" pitchFamily="18" charset="0"/>
                        </a:rPr>
                        <a:t>Coberturas</a:t>
                      </a:r>
                      <a:endParaRPr lang="es-MX" sz="900" dirty="0">
                        <a:solidFill>
                          <a:schemeClr val="bg1"/>
                        </a:solidFill>
                        <a:effectLst/>
                        <a:latin typeface="Arial" panose="020B0604020202020204" pitchFamily="34" charset="0"/>
                        <a:ea typeface="Times New Roman" panose="02020603050405020304" pitchFamily="18" charset="0"/>
                      </a:endParaRPr>
                    </a:p>
                  </a:txBody>
                  <a:tcPr marL="45085" marR="45085"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248350115"/>
                  </a:ext>
                </a:extLst>
              </a:tr>
              <a:tr h="207781">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mn-lt"/>
                          <a:ea typeface="+mn-ea"/>
                          <a:cs typeface="+mn-cs"/>
                          <a:sym typeface="Arial"/>
                        </a:rPr>
                        <a:t>1</a:t>
                      </a:r>
                      <a:endParaRPr lang="es-MX" sz="1400" b="0" i="0" u="none" strike="noStrike" cap="none" dirty="0">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mn-lt"/>
                          <a:ea typeface="+mn-ea"/>
                          <a:cs typeface="+mn-cs"/>
                          <a:sym typeface="Arial"/>
                        </a:rPr>
                        <a:t>Muerte Accidental</a:t>
                      </a:r>
                      <a:endParaRPr lang="es-MX" sz="1400" b="0" i="0" u="none" strike="noStrike" cap="none" dirty="0">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95678"/>
                  </a:ext>
                </a:extLst>
              </a:tr>
              <a:tr h="197346">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mn-lt"/>
                          <a:ea typeface="+mn-ea"/>
                          <a:cs typeface="+mn-cs"/>
                          <a:sym typeface="Arial"/>
                        </a:rPr>
                        <a:t>2</a:t>
                      </a:r>
                      <a:endParaRPr lang="es-MX" sz="1400" b="0" i="0" u="none" strike="noStrike" cap="none" dirty="0">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mn-lt"/>
                          <a:ea typeface="+mn-ea"/>
                          <a:cs typeface="+mn-cs"/>
                          <a:sym typeface="Arial"/>
                        </a:rPr>
                        <a:t>Pérdidas Orgánicas</a:t>
                      </a:r>
                      <a:endParaRPr lang="es-MX" sz="1400" b="0" i="0" u="none" strike="noStrike" cap="none" dirty="0">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480284"/>
                  </a:ext>
                </a:extLst>
              </a:tr>
              <a:tr h="197346">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a:solidFill>
                            <a:srgbClr val="000000"/>
                          </a:solidFill>
                          <a:effectLst/>
                          <a:latin typeface="+mn-lt"/>
                          <a:ea typeface="+mn-ea"/>
                          <a:cs typeface="+mn-cs"/>
                          <a:sym typeface="Arial"/>
                        </a:rPr>
                        <a:t>3</a:t>
                      </a:r>
                      <a:endParaRPr lang="es-MX" sz="1400" b="0" i="0" u="none" strike="noStrike" cap="none">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mn-lt"/>
                          <a:ea typeface="+mn-ea"/>
                          <a:cs typeface="+mn-cs"/>
                          <a:sym typeface="Arial"/>
                        </a:rPr>
                        <a:t>Indemnización Diaria por Incapacidad Total o Parcial</a:t>
                      </a:r>
                      <a:endParaRPr lang="es-MX" sz="1400" b="0" i="0" u="none" strike="noStrike" cap="none" dirty="0">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970889"/>
                  </a:ext>
                </a:extLst>
              </a:tr>
              <a:tr h="197346">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a:solidFill>
                            <a:srgbClr val="000000"/>
                          </a:solidFill>
                          <a:effectLst/>
                          <a:latin typeface="+mn-lt"/>
                          <a:ea typeface="+mn-ea"/>
                          <a:cs typeface="+mn-cs"/>
                          <a:sym typeface="Arial"/>
                        </a:rPr>
                        <a:t>4</a:t>
                      </a:r>
                      <a:endParaRPr lang="es-MX" sz="1400" b="0" i="0" u="none" strike="noStrike" cap="none">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mn-lt"/>
                          <a:ea typeface="+mn-ea"/>
                          <a:cs typeface="+mn-cs"/>
                          <a:sym typeface="Arial"/>
                        </a:rPr>
                        <a:t>Reembolso de Gastos Médicos Mayores</a:t>
                      </a:r>
                      <a:endParaRPr lang="es-MX" sz="1400" b="0" i="0" u="none" strike="noStrike" cap="none" dirty="0">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169434"/>
                  </a:ext>
                </a:extLst>
              </a:tr>
              <a:tr h="197346">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a:solidFill>
                            <a:srgbClr val="000000"/>
                          </a:solidFill>
                          <a:effectLst/>
                          <a:latin typeface="+mn-lt"/>
                          <a:ea typeface="+mn-ea"/>
                          <a:cs typeface="+mn-cs"/>
                          <a:sym typeface="Arial"/>
                        </a:rPr>
                        <a:t>5</a:t>
                      </a:r>
                      <a:endParaRPr lang="es-MX" sz="1400" b="0" i="0" u="none" strike="noStrike" cap="none">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mn-lt"/>
                          <a:ea typeface="+mn-ea"/>
                          <a:cs typeface="+mn-cs"/>
                          <a:sym typeface="Arial"/>
                        </a:rPr>
                        <a:t>Invalidez total y permanente</a:t>
                      </a:r>
                      <a:endParaRPr lang="es-MX" sz="1400" b="0" i="0" u="none" strike="noStrike" cap="none" dirty="0">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659258"/>
                  </a:ext>
                </a:extLst>
              </a:tr>
              <a:tr h="197346">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a:solidFill>
                            <a:srgbClr val="000000"/>
                          </a:solidFill>
                          <a:effectLst/>
                          <a:latin typeface="+mn-lt"/>
                          <a:ea typeface="+mn-ea"/>
                          <a:cs typeface="+mn-cs"/>
                          <a:sym typeface="Arial"/>
                        </a:rPr>
                        <a:t>6</a:t>
                      </a:r>
                      <a:endParaRPr lang="es-MX" sz="1400" b="0" i="0" u="none" strike="noStrike" cap="none">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mn-lt"/>
                          <a:ea typeface="+mn-ea"/>
                          <a:cs typeface="+mn-cs"/>
                          <a:sym typeface="Arial"/>
                        </a:rPr>
                        <a:t>Gastos funerarios</a:t>
                      </a:r>
                      <a:endParaRPr lang="es-MX" sz="1400" b="0" i="0" u="none" strike="noStrike" cap="none" dirty="0">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6862791"/>
                  </a:ext>
                </a:extLst>
              </a:tr>
              <a:tr h="197346">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a:solidFill>
                            <a:srgbClr val="000000"/>
                          </a:solidFill>
                          <a:effectLst/>
                          <a:latin typeface="+mn-lt"/>
                          <a:ea typeface="+mn-ea"/>
                          <a:cs typeface="+mn-cs"/>
                          <a:sym typeface="Arial"/>
                        </a:rPr>
                        <a:t>7</a:t>
                      </a:r>
                      <a:endParaRPr lang="es-MX" sz="1400" b="0" i="0" u="none" strike="noStrike" cap="none">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mn-lt"/>
                          <a:ea typeface="+mn-ea"/>
                          <a:cs typeface="+mn-cs"/>
                          <a:sym typeface="Arial"/>
                        </a:rPr>
                        <a:t>Renta diaria por hospitalización</a:t>
                      </a:r>
                      <a:endParaRPr lang="es-MX" sz="1400" b="0" i="0" u="none" strike="noStrike" cap="none" dirty="0">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878917"/>
                  </a:ext>
                </a:extLst>
              </a:tr>
              <a:tr h="197346">
                <a:tc>
                  <a:txBody>
                    <a:bodyPr/>
                    <a:lstStyle/>
                    <a:p>
                      <a:pPr marR="0" indent="182880" algn="ctr"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mn-lt"/>
                          <a:ea typeface="+mn-ea"/>
                          <a:cs typeface="+mn-cs"/>
                          <a:sym typeface="Arial"/>
                        </a:rPr>
                        <a:t>9</a:t>
                      </a:r>
                      <a:endParaRPr lang="es-MX" sz="1400" b="0" i="0" u="none" strike="noStrike" cap="none" dirty="0">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s-ES" sz="1400" b="0" i="0" u="none" strike="noStrike" cap="none" dirty="0">
                          <a:solidFill>
                            <a:srgbClr val="000000"/>
                          </a:solidFill>
                          <a:effectLst/>
                          <a:latin typeface="+mn-lt"/>
                          <a:ea typeface="+mn-ea"/>
                          <a:cs typeface="+mn-cs"/>
                          <a:sym typeface="Arial"/>
                        </a:rPr>
                        <a:t>Otras coberturas</a:t>
                      </a:r>
                      <a:endParaRPr lang="es-MX" sz="1400" b="0" i="0" u="none" strike="noStrike" cap="none" dirty="0">
                        <a:solidFill>
                          <a:srgbClr val="000000"/>
                        </a:solidFill>
                        <a:effectLst/>
                        <a:latin typeface="+mn-lt"/>
                        <a:ea typeface="+mn-ea"/>
                        <a:cs typeface="+mn-cs"/>
                        <a:sym typeface="Arial"/>
                      </a:endParaRPr>
                    </a:p>
                  </a:txBody>
                  <a:tcPr marL="45085" marR="45085"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5066829"/>
                  </a:ext>
                </a:extLst>
              </a:tr>
            </a:tbl>
          </a:graphicData>
        </a:graphic>
      </p:graphicFrame>
      <p:sp>
        <p:nvSpPr>
          <p:cNvPr id="15" name="CuadroTexto 14">
            <a:extLst>
              <a:ext uri="{FF2B5EF4-FFF2-40B4-BE49-F238E27FC236}">
                <a16:creationId xmlns:a16="http://schemas.microsoft.com/office/drawing/2014/main" id="{7B419115-7CAD-4781-920A-3943679F8A66}"/>
              </a:ext>
            </a:extLst>
          </p:cNvPr>
          <p:cNvSpPr txBox="1"/>
          <p:nvPr/>
        </p:nvSpPr>
        <p:spPr>
          <a:xfrm>
            <a:off x="516427" y="3750724"/>
            <a:ext cx="6016720" cy="415498"/>
          </a:xfrm>
          <a:prstGeom prst="rect">
            <a:avLst/>
          </a:prstGeom>
          <a:noFill/>
        </p:spPr>
        <p:txBody>
          <a:bodyPr wrap="square">
            <a:spAutoFit/>
          </a:bodyPr>
          <a:lstStyle/>
          <a:p>
            <a:r>
              <a:rPr lang="es-MX" sz="1050" dirty="0"/>
              <a:t>Nota: El número de registros con cobertura afectada igual 9 debe ser menor o igual al 5% de la cartera.</a:t>
            </a:r>
          </a:p>
        </p:txBody>
      </p:sp>
    </p:spTree>
    <p:extLst>
      <p:ext uri="{BB962C8B-B14F-4D97-AF65-F5344CB8AC3E}">
        <p14:creationId xmlns:p14="http://schemas.microsoft.com/office/powerpoint/2010/main" val="3366140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Fecha de nacimiento</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72573"/>
            <a:ext cx="5871155" cy="3770926"/>
          </a:xfrm>
          <a:prstGeom prst="rect">
            <a:avLst/>
          </a:prstGeom>
        </p:spPr>
        <p:txBody>
          <a:bodyPr spcFirstLastPara="1" wrap="square" lIns="91425" tIns="91425" rIns="91425" bIns="91425" anchor="t" anchorCtr="0">
            <a:noAutofit/>
          </a:bodyPr>
          <a:lstStyle/>
          <a:p>
            <a:pPr marL="419100" indent="-342900">
              <a:spcBef>
                <a:spcPts val="600"/>
              </a:spcBef>
              <a:buSzPts val="2400"/>
              <a:buFont typeface="Arial" panose="020B0604020202020204" pitchFamily="34" charset="0"/>
              <a:buChar char="•"/>
            </a:pPr>
            <a:r>
              <a:rPr lang="es-MX" sz="1800" dirty="0"/>
              <a:t>El año de reporte menos el año </a:t>
            </a:r>
            <a:r>
              <a:rPr lang="es-MX" sz="1800" b="1" dirty="0"/>
              <a:t>fecha de nacimiento</a:t>
            </a:r>
            <a:r>
              <a:rPr lang="es-MX" sz="1800" dirty="0"/>
              <a:t> debe ser </a:t>
            </a:r>
            <a:r>
              <a:rPr lang="es-MX" sz="1800" b="1" dirty="0"/>
              <a:t>menor</a:t>
            </a:r>
            <a:r>
              <a:rPr lang="es-MX" sz="1800" dirty="0"/>
              <a:t> o </a:t>
            </a:r>
            <a:r>
              <a:rPr lang="es-MX" sz="1800" b="1" dirty="0"/>
              <a:t>igual</a:t>
            </a:r>
            <a:r>
              <a:rPr lang="es-MX" sz="1800" dirty="0"/>
              <a:t> a 110.</a:t>
            </a:r>
          </a:p>
          <a:p>
            <a:pPr marL="419100" indent="-342900">
              <a:spcBef>
                <a:spcPts val="600"/>
              </a:spcBef>
              <a:buSzPts val="2400"/>
              <a:buFont typeface="Arial" panose="020B0604020202020204" pitchFamily="34" charset="0"/>
              <a:buChar char="•"/>
            </a:pPr>
            <a:endParaRPr lang="es-MX" sz="1800" dirty="0"/>
          </a:p>
          <a:p>
            <a:pPr marL="419100" indent="-342900">
              <a:spcBef>
                <a:spcPts val="600"/>
              </a:spcBef>
              <a:buSzPts val="2400"/>
              <a:buFont typeface="Arial" panose="020B0604020202020204" pitchFamily="34" charset="0"/>
              <a:buChar char="•"/>
            </a:pPr>
            <a:endParaRPr lang="es-MX" sz="1800" dirty="0"/>
          </a:p>
          <a:p>
            <a:pPr marL="419100" indent="-342900">
              <a:spcBef>
                <a:spcPts val="600"/>
              </a:spcBef>
              <a:buSzPts val="2400"/>
              <a:buFont typeface="Arial" panose="020B0604020202020204" pitchFamily="34" charset="0"/>
              <a:buChar char="•"/>
            </a:pPr>
            <a:endParaRPr lang="es-MX" sz="1800" dirty="0"/>
          </a:p>
          <a:p>
            <a:pPr marL="419100" indent="-342900" algn="just">
              <a:buFont typeface="Arial" panose="020B0604020202020204" pitchFamily="34" charset="0"/>
              <a:buChar char="•"/>
            </a:pPr>
            <a:r>
              <a:rPr lang="es-MX" sz="1800" dirty="0"/>
              <a:t>Si el número de certificados es igual a 1 entonces </a:t>
            </a:r>
            <a:r>
              <a:rPr lang="es-MX" sz="1800" b="1" dirty="0"/>
              <a:t>fecha de nacimiento </a:t>
            </a:r>
            <a:r>
              <a:rPr lang="es-MX" sz="1800" dirty="0"/>
              <a:t>(datos generales) debe ser </a:t>
            </a:r>
            <a:r>
              <a:rPr lang="es-MX" sz="1800" b="1" dirty="0"/>
              <a:t>igual</a:t>
            </a:r>
            <a:r>
              <a:rPr lang="es-MX" sz="1800" dirty="0"/>
              <a:t> a la </a:t>
            </a:r>
            <a:r>
              <a:rPr lang="es-MX" sz="1800" b="1" dirty="0"/>
              <a:t>fecha de nacimiento</a:t>
            </a:r>
            <a:r>
              <a:rPr lang="es-MX" sz="1800" dirty="0"/>
              <a:t> (siniestros).</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69</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p:txBody>
      </p:sp>
      <p:sp>
        <p:nvSpPr>
          <p:cNvPr id="11" name="CuadroTexto 10">
            <a:extLst>
              <a:ext uri="{FF2B5EF4-FFF2-40B4-BE49-F238E27FC236}">
                <a16:creationId xmlns:a16="http://schemas.microsoft.com/office/drawing/2014/main" id="{1CA89265-CA69-4AE1-A200-A09AF66FC238}"/>
              </a:ext>
            </a:extLst>
          </p:cNvPr>
          <p:cNvSpPr txBox="1"/>
          <p:nvPr/>
        </p:nvSpPr>
        <p:spPr>
          <a:xfrm>
            <a:off x="2719630" y="2311448"/>
            <a:ext cx="2497016" cy="307777"/>
          </a:xfrm>
          <a:prstGeom prst="rect">
            <a:avLst/>
          </a:prstGeom>
          <a:noFill/>
        </p:spPr>
        <p:txBody>
          <a:bodyPr wrap="square" rtlCol="0">
            <a:spAutoFit/>
          </a:bodyPr>
          <a:lstStyle/>
          <a:p>
            <a:pPr algn="ctr"/>
            <a:r>
              <a:rPr lang="es-MX" dirty="0"/>
              <a:t>Año Fecha de nacimiento</a:t>
            </a:r>
          </a:p>
        </p:txBody>
      </p:sp>
      <p:sp>
        <p:nvSpPr>
          <p:cNvPr id="12" name="CuadroTexto 11">
            <a:extLst>
              <a:ext uri="{FF2B5EF4-FFF2-40B4-BE49-F238E27FC236}">
                <a16:creationId xmlns:a16="http://schemas.microsoft.com/office/drawing/2014/main" id="{0B7D2881-F2AC-4B33-865F-C5A3959223E5}"/>
              </a:ext>
            </a:extLst>
          </p:cNvPr>
          <p:cNvSpPr txBox="1"/>
          <p:nvPr/>
        </p:nvSpPr>
        <p:spPr>
          <a:xfrm>
            <a:off x="1079445" y="2321766"/>
            <a:ext cx="1554020" cy="307777"/>
          </a:xfrm>
          <a:prstGeom prst="rect">
            <a:avLst/>
          </a:prstGeom>
          <a:noFill/>
        </p:spPr>
        <p:txBody>
          <a:bodyPr wrap="square" rtlCol="0">
            <a:spAutoFit/>
          </a:bodyPr>
          <a:lstStyle/>
          <a:p>
            <a:pPr algn="ctr"/>
            <a:r>
              <a:rPr lang="es-MX" dirty="0"/>
              <a:t>Año de reporte</a:t>
            </a:r>
          </a:p>
        </p:txBody>
      </p:sp>
      <p:sp>
        <p:nvSpPr>
          <p:cNvPr id="13" name="CuadroTexto 12">
            <a:extLst>
              <a:ext uri="{FF2B5EF4-FFF2-40B4-BE49-F238E27FC236}">
                <a16:creationId xmlns:a16="http://schemas.microsoft.com/office/drawing/2014/main" id="{2A887E28-904C-43E9-817F-2A5AEEE1EB45}"/>
              </a:ext>
            </a:extLst>
          </p:cNvPr>
          <p:cNvSpPr txBox="1"/>
          <p:nvPr/>
        </p:nvSpPr>
        <p:spPr>
          <a:xfrm>
            <a:off x="2082305" y="2143756"/>
            <a:ext cx="1133062" cy="584775"/>
          </a:xfrm>
          <a:prstGeom prst="rect">
            <a:avLst/>
          </a:prstGeom>
          <a:noFill/>
        </p:spPr>
        <p:txBody>
          <a:bodyPr wrap="square" rtlCol="0">
            <a:spAutoFit/>
          </a:bodyPr>
          <a:lstStyle/>
          <a:p>
            <a:pPr algn="ctr"/>
            <a:r>
              <a:rPr lang="es-MX" sz="3200" b="1" dirty="0"/>
              <a:t>-</a:t>
            </a:r>
          </a:p>
        </p:txBody>
      </p:sp>
      <p:sp>
        <p:nvSpPr>
          <p:cNvPr id="14" name="CuadroTexto 13">
            <a:extLst>
              <a:ext uri="{FF2B5EF4-FFF2-40B4-BE49-F238E27FC236}">
                <a16:creationId xmlns:a16="http://schemas.microsoft.com/office/drawing/2014/main" id="{2AED4D86-9335-4672-8F54-1C58E04004B6}"/>
              </a:ext>
            </a:extLst>
          </p:cNvPr>
          <p:cNvSpPr txBox="1"/>
          <p:nvPr/>
        </p:nvSpPr>
        <p:spPr>
          <a:xfrm>
            <a:off x="4792679" y="2171306"/>
            <a:ext cx="1133062" cy="584775"/>
          </a:xfrm>
          <a:prstGeom prst="rect">
            <a:avLst/>
          </a:prstGeom>
          <a:noFill/>
        </p:spPr>
        <p:txBody>
          <a:bodyPr wrap="square" rtlCol="0">
            <a:spAutoFit/>
          </a:bodyPr>
          <a:lstStyle>
            <a:defPPr marR="0" lvl="0" algn="l" rtl="0">
              <a:lnSpc>
                <a:spcPct val="100000"/>
              </a:lnSpc>
              <a:spcBef>
                <a:spcPts val="0"/>
              </a:spcBef>
              <a:spcAft>
                <a:spcPts val="0"/>
              </a:spcAft>
            </a:defPPr>
            <a:lvl1pPr algn="ctr">
              <a:defRPr sz="3200" b="1"/>
            </a:lvl1pPr>
          </a:lstStyle>
          <a:p>
            <a:r>
              <a:rPr lang="es-MX" dirty="0"/>
              <a:t>&lt;=</a:t>
            </a:r>
          </a:p>
        </p:txBody>
      </p:sp>
      <p:sp>
        <p:nvSpPr>
          <p:cNvPr id="15" name="CuadroTexto 14">
            <a:extLst>
              <a:ext uri="{FF2B5EF4-FFF2-40B4-BE49-F238E27FC236}">
                <a16:creationId xmlns:a16="http://schemas.microsoft.com/office/drawing/2014/main" id="{294BB8A3-F0C0-4B0F-A363-738C27EA6848}"/>
              </a:ext>
            </a:extLst>
          </p:cNvPr>
          <p:cNvSpPr txBox="1"/>
          <p:nvPr/>
        </p:nvSpPr>
        <p:spPr>
          <a:xfrm>
            <a:off x="5441553" y="2311982"/>
            <a:ext cx="1133062" cy="307777"/>
          </a:xfrm>
          <a:prstGeom prst="rect">
            <a:avLst/>
          </a:prstGeom>
          <a:noFill/>
        </p:spPr>
        <p:txBody>
          <a:bodyPr wrap="square" rtlCol="0">
            <a:spAutoFit/>
          </a:bodyPr>
          <a:lstStyle/>
          <a:p>
            <a:pPr algn="ctr"/>
            <a:r>
              <a:rPr lang="es-MX" dirty="0"/>
              <a:t>110</a:t>
            </a:r>
          </a:p>
        </p:txBody>
      </p:sp>
    </p:spTree>
    <p:extLst>
      <p:ext uri="{BB962C8B-B14F-4D97-AF65-F5344CB8AC3E}">
        <p14:creationId xmlns:p14="http://schemas.microsoft.com/office/powerpoint/2010/main" val="329797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solidFill>
                  <a:schemeClr val="accent2">
                    <a:lumMod val="75000"/>
                  </a:schemeClr>
                </a:solidFill>
              </a:rPr>
              <a:t>Número de certificado</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lgn="just">
              <a:buNone/>
            </a:pPr>
            <a:r>
              <a:rPr lang="es-MX" sz="1800" dirty="0"/>
              <a:t>Se especificará el número de certificado, que la Institución haya asignado, mismo que no podrá repetirse dentro de una misma póliza, </a:t>
            </a:r>
            <a:endParaRPr lang="es-ES"/>
          </a:p>
          <a:p>
            <a:pPr marL="76200" indent="0" algn="just">
              <a:buNone/>
            </a:pPr>
            <a:r>
              <a:rPr lang="es-MX" sz="1800" dirty="0"/>
              <a:t>Los números asignados deberán ser consistentes con el archivo actual y futuro de datos generales, emisión y siniestros. </a:t>
            </a:r>
            <a:endParaRPr lang="es-MX"/>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7</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18864941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Sexo</a:t>
            </a:r>
            <a:endParaRPr sz="3600" b="1" dirty="0">
              <a:solidFill>
                <a:schemeClr val="accent2">
                  <a:lumMod val="75000"/>
                </a:schemeClr>
              </a:solidFill>
            </a:endParaRPr>
          </a:p>
        </p:txBody>
      </p:sp>
      <p:sp>
        <p:nvSpPr>
          <p:cNvPr id="112" name="Google Shape;112;p17"/>
          <p:cNvSpPr txBox="1">
            <a:spLocks noGrp="1"/>
          </p:cNvSpPr>
          <p:nvPr>
            <p:ph type="body" idx="1"/>
          </p:nvPr>
        </p:nvSpPr>
        <p:spPr>
          <a:xfrm>
            <a:off x="532859" y="1342807"/>
            <a:ext cx="6085467" cy="3764973"/>
          </a:xfrm>
          <a:prstGeom prst="rect">
            <a:avLst/>
          </a:prstGeom>
        </p:spPr>
        <p:txBody>
          <a:bodyPr spcFirstLastPara="1" wrap="square" lIns="91425" tIns="91425" rIns="91425" bIns="91425" anchor="t" anchorCtr="0">
            <a:noAutofit/>
          </a:bodyPr>
          <a:lstStyle/>
          <a:p>
            <a:pPr marL="76200" indent="0">
              <a:buClr>
                <a:srgbClr val="000000"/>
              </a:buClr>
              <a:buNone/>
            </a:pPr>
            <a:r>
              <a:rPr lang="es-MX" sz="1600" dirty="0">
                <a:solidFill>
                  <a:srgbClr val="000000"/>
                </a:solidFill>
                <a:latin typeface="Arial"/>
                <a:cs typeface="Arial"/>
                <a:sym typeface="Arial"/>
              </a:rPr>
              <a:t>El valor de la variable debe estar en el catálogo de </a:t>
            </a:r>
            <a:r>
              <a:rPr lang="es-MX" sz="1600" b="1" dirty="0">
                <a:solidFill>
                  <a:srgbClr val="000000"/>
                </a:solidFill>
                <a:latin typeface="Arial"/>
                <a:cs typeface="Arial"/>
                <a:sym typeface="Arial"/>
              </a:rPr>
              <a:t>Sexo</a:t>
            </a:r>
            <a:r>
              <a:rPr lang="es-MX" sz="1600" dirty="0">
                <a:solidFill>
                  <a:srgbClr val="000000"/>
                </a:solidFill>
                <a:latin typeface="Arial"/>
                <a:cs typeface="Arial"/>
                <a:sym typeface="Arial"/>
              </a:rPr>
              <a:t>.</a:t>
            </a:r>
          </a:p>
          <a:p>
            <a:pPr marL="76200" indent="0">
              <a:buClr>
                <a:srgbClr val="000000"/>
              </a:buClr>
              <a:buNone/>
            </a:pPr>
            <a:endParaRPr lang="es-MX" sz="1600" dirty="0">
              <a:solidFill>
                <a:srgbClr val="000000"/>
              </a:solidFill>
              <a:latin typeface="Arial"/>
              <a:cs typeface="Arial"/>
              <a:sym typeface="Arial"/>
            </a:endParaRPr>
          </a:p>
          <a:p>
            <a:pPr marL="76200" indent="0">
              <a:buClr>
                <a:srgbClr val="000000"/>
              </a:buClr>
              <a:buNone/>
            </a:pPr>
            <a:endParaRPr lang="es-MX" sz="1600" dirty="0">
              <a:solidFill>
                <a:srgbClr val="000000"/>
              </a:solidFill>
              <a:latin typeface="Arial"/>
              <a:cs typeface="Arial"/>
              <a:sym typeface="Arial"/>
            </a:endParaRPr>
          </a:p>
          <a:p>
            <a:pPr marL="76200" indent="0">
              <a:buClr>
                <a:srgbClr val="000000"/>
              </a:buClr>
              <a:buNone/>
            </a:pPr>
            <a:endParaRPr lang="es-MX" sz="1600" dirty="0">
              <a:solidFill>
                <a:srgbClr val="000000"/>
              </a:solidFill>
              <a:latin typeface="Arial"/>
              <a:cs typeface="Arial"/>
              <a:sym typeface="Arial"/>
            </a:endParaRPr>
          </a:p>
          <a:p>
            <a:pPr marL="76200" indent="0">
              <a:buClr>
                <a:srgbClr val="000000"/>
              </a:buClr>
              <a:buNone/>
            </a:pPr>
            <a:endParaRPr lang="es-MX" sz="1600" dirty="0">
              <a:solidFill>
                <a:srgbClr val="000000"/>
              </a:solidFill>
              <a:latin typeface="Arial"/>
              <a:cs typeface="Arial"/>
              <a:sym typeface="Arial"/>
            </a:endParaRPr>
          </a:p>
          <a:p>
            <a:pPr marL="76200" indent="0">
              <a:buClr>
                <a:srgbClr val="000000"/>
              </a:buClr>
              <a:buNone/>
            </a:pPr>
            <a:endParaRPr lang="es-MX" sz="1600" dirty="0">
              <a:solidFill>
                <a:srgbClr val="000000"/>
              </a:solidFill>
              <a:latin typeface="Arial"/>
              <a:cs typeface="Arial"/>
              <a:sym typeface="Arial"/>
            </a:endParaRPr>
          </a:p>
          <a:p>
            <a:pPr marL="76200" indent="0">
              <a:buClr>
                <a:srgbClr val="000000"/>
              </a:buClr>
              <a:buNone/>
            </a:pPr>
            <a:endParaRPr lang="es-MX" sz="1600" dirty="0">
              <a:solidFill>
                <a:srgbClr val="000000"/>
              </a:solidFill>
              <a:latin typeface="Arial"/>
              <a:cs typeface="Arial"/>
              <a:sym typeface="Arial"/>
            </a:endParaRPr>
          </a:p>
          <a:p>
            <a:pPr marL="419100" marR="0" lvl="0" indent="-342900" algn="just" defTabSz="914400" rtl="0" eaLnBrk="1" fontAlgn="auto" latinLnBrk="0" hangingPunct="1">
              <a:lnSpc>
                <a:spcPct val="100000"/>
              </a:lnSpc>
              <a:spcBef>
                <a:spcPts val="600"/>
              </a:spcBef>
              <a:spcAft>
                <a:spcPts val="0"/>
              </a:spcAft>
              <a:buClr>
                <a:srgbClr val="000000"/>
              </a:buClr>
              <a:buSzPts val="2400"/>
              <a:buFont typeface="Arial" panose="020B0604020202020204" pitchFamily="34" charset="0"/>
              <a:buChar char="•"/>
              <a:tabLst/>
              <a:defRPr/>
            </a:pPr>
            <a:r>
              <a:rPr kumimoji="0" lang="es-MX" sz="1800" b="0" i="0" u="none" strike="noStrike" kern="0" cap="none" spc="0" normalizeH="0" baseline="0" noProof="0" dirty="0">
                <a:ln>
                  <a:noFill/>
                </a:ln>
                <a:solidFill>
                  <a:srgbClr val="000000"/>
                </a:solidFill>
                <a:effectLst/>
                <a:uLnTx/>
                <a:uFillTx/>
                <a:latin typeface="Arial"/>
                <a:cs typeface="Arial"/>
                <a:sym typeface="Arial"/>
              </a:rPr>
              <a:t>Si el número de certificados es </a:t>
            </a:r>
            <a:r>
              <a:rPr kumimoji="0" lang="es-MX" sz="1800" b="1" i="0" u="none" strike="noStrike" kern="0" cap="none" spc="0" normalizeH="0" baseline="0" noProof="0" dirty="0">
                <a:ln>
                  <a:noFill/>
                </a:ln>
                <a:solidFill>
                  <a:srgbClr val="000000"/>
                </a:solidFill>
                <a:effectLst/>
                <a:uLnTx/>
                <a:uFillTx/>
                <a:latin typeface="Arial"/>
                <a:cs typeface="Arial"/>
                <a:sym typeface="Arial"/>
              </a:rPr>
              <a:t>igual</a:t>
            </a:r>
            <a:r>
              <a:rPr kumimoji="0" lang="es-MX" sz="1800" b="0" i="0" u="none" strike="noStrike" kern="0" cap="none" spc="0" normalizeH="0" baseline="0" noProof="0" dirty="0">
                <a:ln>
                  <a:noFill/>
                </a:ln>
                <a:solidFill>
                  <a:srgbClr val="000000"/>
                </a:solidFill>
                <a:effectLst/>
                <a:uLnTx/>
                <a:uFillTx/>
                <a:latin typeface="Arial"/>
                <a:cs typeface="Arial"/>
                <a:sym typeface="Arial"/>
              </a:rPr>
              <a:t> a 1 entonces sexo (datos generales) debe ser </a:t>
            </a:r>
            <a:r>
              <a:rPr kumimoji="0" lang="es-MX" sz="1800" b="1" i="0" u="none" strike="noStrike" kern="0" cap="none" spc="0" normalizeH="0" baseline="0" noProof="0" dirty="0">
                <a:ln>
                  <a:noFill/>
                </a:ln>
                <a:solidFill>
                  <a:srgbClr val="000000"/>
                </a:solidFill>
                <a:effectLst/>
                <a:uLnTx/>
                <a:uFillTx/>
                <a:latin typeface="Arial"/>
                <a:cs typeface="Arial"/>
                <a:sym typeface="Arial"/>
              </a:rPr>
              <a:t>igual</a:t>
            </a:r>
            <a:r>
              <a:rPr kumimoji="0" lang="es-MX" sz="1800" b="0" i="0" u="none" strike="noStrike" kern="0" cap="none" spc="0" normalizeH="0" baseline="0" noProof="0" dirty="0">
                <a:ln>
                  <a:noFill/>
                </a:ln>
                <a:solidFill>
                  <a:srgbClr val="000000"/>
                </a:solidFill>
                <a:effectLst/>
                <a:uLnTx/>
                <a:uFillTx/>
                <a:latin typeface="Arial"/>
                <a:cs typeface="Arial"/>
                <a:sym typeface="Arial"/>
              </a:rPr>
              <a:t> a sexo (siniestros).</a:t>
            </a:r>
            <a:endParaRPr lang="es-MX" sz="1800" b="0" i="0" u="none" strike="noStrike" kern="0" cap="none" spc="0" normalizeH="0" baseline="0" noProof="0" dirty="0">
              <a:ln>
                <a:noFill/>
              </a:ln>
              <a:solidFill>
                <a:srgbClr val="000000"/>
              </a:solidFill>
              <a:effectLst/>
              <a:uLnTx/>
              <a:uFillTx/>
              <a:latin typeface="Arial"/>
              <a:cs typeface="Arial"/>
            </a:endParaRPr>
          </a:p>
          <a:p>
            <a:pPr marL="76200" indent="0">
              <a:buClr>
                <a:srgbClr val="000000"/>
              </a:buClr>
              <a:buNone/>
            </a:pPr>
            <a:endParaRPr lang="es-MX" sz="1600" dirty="0">
              <a:solidFill>
                <a:srgbClr val="000000"/>
              </a:solidFill>
              <a:latin typeface="Arial"/>
              <a:cs typeface="Arial"/>
              <a:sym typeface="Arial"/>
            </a:endParaRPr>
          </a:p>
          <a:p>
            <a:pPr marL="76200" lvl="0" indent="0">
              <a:buClr>
                <a:srgbClr val="000000"/>
              </a:buClr>
              <a:buNone/>
            </a:pPr>
            <a:endParaRPr lang="es-MX" sz="16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70</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endParaRPr lang="es-MX" sz="1400" b="1" dirty="0">
              <a:solidFill>
                <a:srgbClr val="003E7A"/>
              </a:solidFill>
            </a:endParaRPr>
          </a:p>
        </p:txBody>
      </p:sp>
      <p:graphicFrame>
        <p:nvGraphicFramePr>
          <p:cNvPr id="11" name="Tabla 10">
            <a:extLst>
              <a:ext uri="{FF2B5EF4-FFF2-40B4-BE49-F238E27FC236}">
                <a16:creationId xmlns:a16="http://schemas.microsoft.com/office/drawing/2014/main" id="{B6C3A129-C11F-4AFB-A3C6-DF4D8B94205E}"/>
              </a:ext>
            </a:extLst>
          </p:cNvPr>
          <p:cNvGraphicFramePr>
            <a:graphicFrameLocks noGrp="1"/>
          </p:cNvGraphicFramePr>
          <p:nvPr>
            <p:extLst>
              <p:ext uri="{D42A27DB-BD31-4B8C-83A1-F6EECF244321}">
                <p14:modId xmlns:p14="http://schemas.microsoft.com/office/powerpoint/2010/main" val="3823438341"/>
              </p:ext>
            </p:extLst>
          </p:nvPr>
        </p:nvGraphicFramePr>
        <p:xfrm>
          <a:off x="1745072" y="2286000"/>
          <a:ext cx="3260065" cy="832773"/>
        </p:xfrm>
        <a:graphic>
          <a:graphicData uri="http://schemas.openxmlformats.org/drawingml/2006/table">
            <a:tbl>
              <a:tblPr>
                <a:tableStyleId>{E8B1032C-EA38-4F05-BA0D-38AFFFC7BED3}</a:tableStyleId>
              </a:tblPr>
              <a:tblGrid>
                <a:gridCol w="1154539">
                  <a:extLst>
                    <a:ext uri="{9D8B030D-6E8A-4147-A177-3AD203B41FA5}">
                      <a16:colId xmlns:a16="http://schemas.microsoft.com/office/drawing/2014/main" val="2083687170"/>
                    </a:ext>
                  </a:extLst>
                </a:gridCol>
                <a:gridCol w="2105526">
                  <a:extLst>
                    <a:ext uri="{9D8B030D-6E8A-4147-A177-3AD203B41FA5}">
                      <a16:colId xmlns:a16="http://schemas.microsoft.com/office/drawing/2014/main" val="2000152598"/>
                    </a:ext>
                  </a:extLst>
                </a:gridCol>
              </a:tblGrid>
              <a:tr h="306993">
                <a:tc>
                  <a:txBody>
                    <a:bodyPr/>
                    <a:lstStyle/>
                    <a:p>
                      <a:pPr indent="182880" algn="ctr">
                        <a:lnSpc>
                          <a:spcPts val="1150"/>
                        </a:lnSpc>
                        <a:spcAft>
                          <a:spcPts val="505"/>
                        </a:spcAft>
                      </a:pPr>
                      <a:r>
                        <a:rPr lang="es-ES" sz="1600" b="1" dirty="0">
                          <a:solidFill>
                            <a:schemeClr val="bg1"/>
                          </a:solidFill>
                          <a:effectLst/>
                        </a:rPr>
                        <a:t>Clave</a:t>
                      </a:r>
                      <a:endParaRPr lang="es-MX" sz="1600" dirty="0">
                        <a:solidFill>
                          <a:schemeClr val="bg1"/>
                        </a:solidFill>
                        <a:effectLst/>
                        <a:latin typeface="Arial" panose="020B0604020202020204" pitchFamily="34" charset="0"/>
                        <a:ea typeface="Times New Roman" panose="02020603050405020304" pitchFamily="18" charset="0"/>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indent="182880" algn="ctr">
                        <a:lnSpc>
                          <a:spcPts val="1150"/>
                        </a:lnSpc>
                        <a:spcAft>
                          <a:spcPts val="505"/>
                        </a:spcAft>
                      </a:pPr>
                      <a:r>
                        <a:rPr lang="es-ES" sz="1600" b="1" dirty="0">
                          <a:solidFill>
                            <a:schemeClr val="bg1"/>
                          </a:solidFill>
                          <a:effectLst/>
                        </a:rPr>
                        <a:t>Sexo</a:t>
                      </a:r>
                      <a:endParaRPr lang="es-MX" sz="1600" dirty="0">
                        <a:solidFill>
                          <a:schemeClr val="bg1"/>
                        </a:solidFill>
                        <a:effectLst/>
                        <a:latin typeface="Arial" panose="020B0604020202020204" pitchFamily="34" charset="0"/>
                        <a:ea typeface="Times New Roman" panose="02020603050405020304" pitchFamily="18" charset="0"/>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248350115"/>
                  </a:ext>
                </a:extLst>
              </a:tr>
              <a:tr h="207781">
                <a:tc>
                  <a:txBody>
                    <a:bodyPr/>
                    <a:lstStyle/>
                    <a:p>
                      <a:pPr marR="0" algn="ctr" rtl="0">
                        <a:lnSpc>
                          <a:spcPct val="100000"/>
                        </a:lnSpc>
                        <a:spcBef>
                          <a:spcPts val="0"/>
                        </a:spcBef>
                        <a:spcAft>
                          <a:spcPts val="0"/>
                        </a:spcAft>
                        <a:buClr>
                          <a:srgbClr val="000000"/>
                        </a:buClr>
                        <a:buFont typeface="Arial"/>
                      </a:pPr>
                      <a:r>
                        <a:rPr lang="es-ES" sz="1600" b="0" i="0" u="none" strike="noStrike" cap="none" dirty="0">
                          <a:solidFill>
                            <a:srgbClr val="000000"/>
                          </a:solidFill>
                          <a:effectLst/>
                          <a:latin typeface="+mn-lt"/>
                          <a:ea typeface="+mn-ea"/>
                          <a:cs typeface="+mn-cs"/>
                          <a:sym typeface="Arial"/>
                        </a:rPr>
                        <a:t>F</a:t>
                      </a:r>
                      <a:endParaRPr lang="es-MX" sz="1600" b="0" i="0" u="none" strike="noStrike" cap="none" dirty="0">
                        <a:solidFill>
                          <a:srgbClr val="000000"/>
                        </a:solidFill>
                        <a:effectLst/>
                        <a:latin typeface="+mn-lt"/>
                        <a:ea typeface="+mn-ea"/>
                        <a:cs typeface="+mn-cs"/>
                        <a:sym typeface="Arial"/>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ctr" rtl="0">
                        <a:lnSpc>
                          <a:spcPct val="100000"/>
                        </a:lnSpc>
                        <a:spcBef>
                          <a:spcPts val="0"/>
                        </a:spcBef>
                        <a:spcAft>
                          <a:spcPts val="0"/>
                        </a:spcAft>
                        <a:buClr>
                          <a:srgbClr val="000000"/>
                        </a:buClr>
                        <a:buFont typeface="Arial"/>
                      </a:pPr>
                      <a:r>
                        <a:rPr lang="es-ES" sz="1600" b="0" i="0" u="none" strike="noStrike" cap="none" dirty="0">
                          <a:solidFill>
                            <a:srgbClr val="000000"/>
                          </a:solidFill>
                          <a:effectLst/>
                          <a:latin typeface="+mn-lt"/>
                          <a:ea typeface="+mn-ea"/>
                          <a:cs typeface="+mn-cs"/>
                          <a:sym typeface="Arial"/>
                        </a:rPr>
                        <a:t>Femenino</a:t>
                      </a:r>
                      <a:endParaRPr lang="es-MX" sz="1600" b="0" i="0" u="none" strike="noStrike" cap="none" dirty="0">
                        <a:solidFill>
                          <a:srgbClr val="000000"/>
                        </a:solidFill>
                        <a:effectLst/>
                        <a:latin typeface="+mn-lt"/>
                        <a:ea typeface="+mn-ea"/>
                        <a:cs typeface="+mn-cs"/>
                        <a:sym typeface="Arial"/>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95678"/>
                  </a:ext>
                </a:extLst>
              </a:tr>
              <a:tr h="197346">
                <a:tc>
                  <a:txBody>
                    <a:bodyPr/>
                    <a:lstStyle/>
                    <a:p>
                      <a:pPr algn="ctr"/>
                      <a:r>
                        <a:rPr lang="es-ES" sz="1600" dirty="0">
                          <a:solidFill>
                            <a:srgbClr val="000000"/>
                          </a:solidFill>
                          <a:effectLst/>
                        </a:rPr>
                        <a:t>M</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600" dirty="0">
                          <a:solidFill>
                            <a:srgbClr val="000000"/>
                          </a:solidFill>
                          <a:effectLst/>
                        </a:rPr>
                        <a:t>Masculino</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480284"/>
                  </a:ext>
                </a:extLst>
              </a:tr>
            </a:tbl>
          </a:graphicData>
        </a:graphic>
      </p:graphicFrame>
    </p:spTree>
    <p:extLst>
      <p:ext uri="{BB962C8B-B14F-4D97-AF65-F5344CB8AC3E}">
        <p14:creationId xmlns:p14="http://schemas.microsoft.com/office/powerpoint/2010/main" val="404743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Causa de siniestro o reclamación</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78526"/>
            <a:ext cx="6085467" cy="3764973"/>
          </a:xfrm>
          <a:prstGeom prst="rect">
            <a:avLst/>
          </a:prstGeom>
        </p:spPr>
        <p:txBody>
          <a:bodyPr spcFirstLastPara="1" wrap="square" lIns="91425" tIns="91425" rIns="91425" bIns="91425" anchor="t" anchorCtr="0">
            <a:noAutofit/>
          </a:bodyPr>
          <a:lstStyle/>
          <a:p>
            <a:pPr marL="76200" indent="0">
              <a:buNone/>
            </a:pPr>
            <a:r>
              <a:rPr lang="es-MX" sz="1800" dirty="0"/>
              <a:t>El valor de la variable debe estar en el catálogo de </a:t>
            </a:r>
            <a:r>
              <a:rPr lang="es-MX" sz="1800" b="1" dirty="0"/>
              <a:t>Causa del Siniestro</a:t>
            </a:r>
            <a:r>
              <a:rPr lang="es-MX" sz="1800" dirty="0"/>
              <a:t>.</a:t>
            </a:r>
          </a:p>
          <a:p>
            <a:pPr>
              <a:buFont typeface="Wingdings" panose="05000000000000000000" pitchFamily="2" charset="2"/>
              <a:buChar char="§"/>
            </a:pPr>
            <a:endParaRPr lang="es-MX" sz="1800" dirty="0"/>
          </a:p>
          <a:p>
            <a:pPr>
              <a:buFont typeface="Wingdings" panose="05000000000000000000" pitchFamily="2" charset="2"/>
              <a:buChar char="§"/>
            </a:pPr>
            <a:endParaRPr lang="es-MX" sz="1800" dirty="0"/>
          </a:p>
          <a:p>
            <a:pPr>
              <a:buFont typeface="Wingdings" panose="05000000000000000000" pitchFamily="2" charset="2"/>
              <a:buChar char="§"/>
            </a:pPr>
            <a:endParaRPr lang="es-MX" sz="1800" dirty="0"/>
          </a:p>
          <a:p>
            <a:pPr>
              <a:buFont typeface="Wingdings" panose="05000000000000000000" pitchFamily="2" charset="2"/>
              <a:buChar char="§"/>
            </a:pPr>
            <a:endParaRPr lang="es-MX" sz="1800" dirty="0"/>
          </a:p>
          <a:p>
            <a:pPr marL="76200" indent="0">
              <a:buNone/>
            </a:pPr>
            <a:endParaRPr lang="es-MX" sz="1800" dirty="0"/>
          </a:p>
          <a:p>
            <a:pPr>
              <a:buFont typeface="Wingdings" panose="05000000000000000000" pitchFamily="2" charset="2"/>
              <a:buChar char="§"/>
            </a:pPr>
            <a:endParaRPr lang="es-MX" sz="1800" dirty="0"/>
          </a:p>
          <a:p>
            <a:pPr>
              <a:buFont typeface="Wingdings" panose="05000000000000000000" pitchFamily="2" charset="2"/>
              <a:buChar char="§"/>
            </a:pPr>
            <a:r>
              <a:rPr lang="es-MX" sz="1800" dirty="0"/>
              <a:t>La </a:t>
            </a:r>
            <a:r>
              <a:rPr lang="es-MX" sz="1800" b="1" dirty="0"/>
              <a:t>causa del siniestro</a:t>
            </a:r>
            <a:r>
              <a:rPr lang="es-MX" sz="1800" dirty="0"/>
              <a:t> debe ser</a:t>
            </a:r>
            <a:r>
              <a:rPr lang="es-MX" sz="1800" b="1" dirty="0"/>
              <a:t> distinta</a:t>
            </a:r>
            <a:r>
              <a:rPr lang="es-MX" sz="1800" dirty="0"/>
              <a:t> a “0000”.</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71</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13" name="Tabla 12">
            <a:extLst>
              <a:ext uri="{FF2B5EF4-FFF2-40B4-BE49-F238E27FC236}">
                <a16:creationId xmlns:a16="http://schemas.microsoft.com/office/drawing/2014/main" id="{E9591EE3-C4FD-4A7E-A1E8-F25663B07D21}"/>
              </a:ext>
            </a:extLst>
          </p:cNvPr>
          <p:cNvGraphicFramePr>
            <a:graphicFrameLocks noGrp="1"/>
          </p:cNvGraphicFramePr>
          <p:nvPr>
            <p:extLst>
              <p:ext uri="{D42A27DB-BD31-4B8C-83A1-F6EECF244321}">
                <p14:modId xmlns:p14="http://schemas.microsoft.com/office/powerpoint/2010/main" val="4128370281"/>
              </p:ext>
            </p:extLst>
          </p:nvPr>
        </p:nvGraphicFramePr>
        <p:xfrm>
          <a:off x="926925" y="2091847"/>
          <a:ext cx="5373665" cy="1799048"/>
        </p:xfrm>
        <a:graphic>
          <a:graphicData uri="http://schemas.openxmlformats.org/drawingml/2006/table">
            <a:tbl>
              <a:tblPr>
                <a:tableStyleId>{E8B1032C-EA38-4F05-BA0D-38AFFFC7BED3}</a:tableStyleId>
              </a:tblPr>
              <a:tblGrid>
                <a:gridCol w="1339942">
                  <a:extLst>
                    <a:ext uri="{9D8B030D-6E8A-4147-A177-3AD203B41FA5}">
                      <a16:colId xmlns:a16="http://schemas.microsoft.com/office/drawing/2014/main" val="2083687170"/>
                    </a:ext>
                  </a:extLst>
                </a:gridCol>
                <a:gridCol w="4033723">
                  <a:extLst>
                    <a:ext uri="{9D8B030D-6E8A-4147-A177-3AD203B41FA5}">
                      <a16:colId xmlns:a16="http://schemas.microsoft.com/office/drawing/2014/main" val="2000152598"/>
                    </a:ext>
                  </a:extLst>
                </a:gridCol>
              </a:tblGrid>
              <a:tr h="342322">
                <a:tc>
                  <a:txBody>
                    <a:bodyPr/>
                    <a:lstStyle/>
                    <a:p>
                      <a:pPr algn="ctr" fontAlgn="b"/>
                      <a:r>
                        <a:rPr lang="es-MX" sz="1200" b="0" u="none" strike="noStrike" dirty="0">
                          <a:solidFill>
                            <a:schemeClr val="bg1"/>
                          </a:solidFill>
                          <a:effectLst/>
                        </a:rPr>
                        <a:t>CVEICD10</a:t>
                      </a:r>
                      <a:endParaRPr lang="es-MX" sz="1200" b="0" i="0" u="none" strike="noStrike" dirty="0">
                        <a:solidFill>
                          <a:schemeClr val="bg1"/>
                        </a:solidFill>
                        <a:effectLst/>
                        <a:latin typeface="Calibri" panose="020F0502020204030204" pitchFamily="34" charset="0"/>
                      </a:endParaRPr>
                    </a:p>
                  </a:txBody>
                  <a:tcPr marL="3975" marR="3975" marT="397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algn="ctr" fontAlgn="b"/>
                      <a:r>
                        <a:rPr lang="es-MX" sz="1200" b="0" i="0" u="none" strike="noStrike" dirty="0">
                          <a:solidFill>
                            <a:schemeClr val="bg1"/>
                          </a:solidFill>
                          <a:effectLst/>
                          <a:latin typeface="+mn-lt"/>
                        </a:rPr>
                        <a:t>Descripción</a:t>
                      </a:r>
                    </a:p>
                  </a:txBody>
                  <a:tcPr marL="3975" marR="3975" marT="397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248350115"/>
                  </a:ext>
                </a:extLst>
              </a:tr>
              <a:tr h="231693">
                <a:tc>
                  <a:txBody>
                    <a:bodyPr/>
                    <a:lstStyle/>
                    <a:p>
                      <a:pPr algn="ctr" fontAlgn="b"/>
                      <a:r>
                        <a:rPr lang="es-MX" sz="1100" b="0" i="0" u="none" strike="noStrike" dirty="0">
                          <a:solidFill>
                            <a:srgbClr val="000000"/>
                          </a:solidFill>
                          <a:effectLst/>
                          <a:latin typeface="+mn-lt"/>
                        </a:rPr>
                        <a:t>0000</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MX" sz="1100" b="0" i="0" u="none" strike="noStrike" dirty="0">
                          <a:solidFill>
                            <a:srgbClr val="000000"/>
                          </a:solidFill>
                          <a:effectLst/>
                          <a:latin typeface="+mn-lt"/>
                        </a:rPr>
                        <a:t>NO ENFERMO O NO ACCIDENTADO (SANO)</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95678"/>
                  </a:ext>
                </a:extLst>
              </a:tr>
              <a:tr h="220057">
                <a:tc>
                  <a:txBody>
                    <a:bodyPr/>
                    <a:lstStyle/>
                    <a:p>
                      <a:pPr algn="ctr" fontAlgn="b"/>
                      <a:r>
                        <a:rPr lang="es-MX" sz="1100" b="0" i="0" u="none" strike="noStrike" dirty="0">
                          <a:solidFill>
                            <a:srgbClr val="000000"/>
                          </a:solidFill>
                          <a:effectLst/>
                          <a:latin typeface="+mn-lt"/>
                        </a:rPr>
                        <a:t>0100</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MX" sz="1100" b="0" i="0" u="none" strike="noStrike" dirty="0">
                          <a:solidFill>
                            <a:srgbClr val="000000"/>
                          </a:solidFill>
                          <a:effectLst/>
                          <a:latin typeface="+mn-lt"/>
                        </a:rPr>
                        <a:t>DESCONOCIDO</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480284"/>
                  </a:ext>
                </a:extLst>
              </a:tr>
              <a:tr h="220057">
                <a:tc>
                  <a:txBody>
                    <a:bodyPr/>
                    <a:lstStyle/>
                    <a:p>
                      <a:pPr algn="ctr" fontAlgn="b"/>
                      <a:r>
                        <a:rPr lang="es-MX" sz="1100" b="0" i="0" u="none" strike="noStrike">
                          <a:solidFill>
                            <a:srgbClr val="000000"/>
                          </a:solidFill>
                          <a:effectLst/>
                          <a:latin typeface="+mn-lt"/>
                        </a:rPr>
                        <a:t>9990</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MX" sz="1100" b="0" i="0" u="none" strike="noStrike" dirty="0">
                          <a:solidFill>
                            <a:srgbClr val="000000"/>
                          </a:solidFill>
                          <a:effectLst/>
                          <a:latin typeface="+mn-lt"/>
                        </a:rPr>
                        <a:t>DESEMPLEO</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970889"/>
                  </a:ext>
                </a:extLst>
              </a:tr>
              <a:tr h="220057">
                <a:tc>
                  <a:txBody>
                    <a:bodyPr/>
                    <a:lstStyle/>
                    <a:p>
                      <a:pPr algn="ctr" fontAlgn="b"/>
                      <a:r>
                        <a:rPr lang="es-MX" sz="1100" b="0" i="0" u="none" strike="noStrike">
                          <a:solidFill>
                            <a:srgbClr val="000000"/>
                          </a:solidFill>
                          <a:effectLst/>
                          <a:latin typeface="+mn-lt"/>
                        </a:rPr>
                        <a:t>A000</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MX" sz="1100" b="0" i="0" u="none" strike="noStrike" dirty="0">
                          <a:solidFill>
                            <a:srgbClr val="000000"/>
                          </a:solidFill>
                          <a:effectLst/>
                          <a:latin typeface="+mn-lt"/>
                        </a:rPr>
                        <a:t>COLERA DEBIDO A VIBRIO CHOLERAE 01, BIOTIPO CHOLERAE</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169434"/>
                  </a:ext>
                </a:extLst>
              </a:tr>
              <a:tr h="220057">
                <a:tc>
                  <a:txBody>
                    <a:bodyPr/>
                    <a:lstStyle/>
                    <a:p>
                      <a:pPr algn="ctr" fontAlgn="b"/>
                      <a:r>
                        <a:rPr lang="es-MX" sz="1100" b="0" i="0" u="none" strike="noStrike">
                          <a:solidFill>
                            <a:srgbClr val="000000"/>
                          </a:solidFill>
                          <a:effectLst/>
                          <a:latin typeface="+mn-lt"/>
                        </a:rPr>
                        <a:t>A001</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MX" sz="1100" b="0" i="0" u="none" strike="noStrike" dirty="0">
                          <a:solidFill>
                            <a:srgbClr val="000000"/>
                          </a:solidFill>
                          <a:effectLst/>
                          <a:latin typeface="+mn-lt"/>
                        </a:rPr>
                        <a:t>COLERA DEBIDO A VIBRIO CHOLERAE 01, BIOTIPO EL TOR</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5066829"/>
                  </a:ext>
                </a:extLst>
              </a:tr>
              <a:tr h="220057">
                <a:tc>
                  <a:txBody>
                    <a:bodyPr/>
                    <a:lstStyle/>
                    <a:p>
                      <a:pPr algn="ctr" fontAlgn="b"/>
                      <a:r>
                        <a:rPr lang="es-MX" sz="1100" b="0" i="0" u="none" strike="noStrike" dirty="0">
                          <a:solidFill>
                            <a:srgbClr val="000000"/>
                          </a:solidFill>
                          <a:effectLst/>
                          <a:latin typeface="+mn-lt"/>
                        </a:rPr>
                        <a:t>0100</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s-MX" sz="1100" b="0" i="0" u="none" strike="noStrike" dirty="0">
                          <a:solidFill>
                            <a:srgbClr val="000000"/>
                          </a:solidFill>
                          <a:effectLst/>
                          <a:latin typeface="+mn-lt"/>
                        </a:rPr>
                        <a:t>DESCONOCIDO</a:t>
                      </a:r>
                    </a:p>
                  </a:txBody>
                  <a:tcPr marL="9525" marR="9525" marT="9525" marB="0" anchor="b">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18309"/>
                  </a:ext>
                </a:extLst>
              </a:tr>
            </a:tbl>
          </a:graphicData>
        </a:graphic>
      </p:graphicFrame>
    </p:spTree>
    <p:extLst>
      <p:ext uri="{BB962C8B-B14F-4D97-AF65-F5344CB8AC3E}">
        <p14:creationId xmlns:p14="http://schemas.microsoft.com/office/powerpoint/2010/main" val="156967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3" y="227271"/>
            <a:ext cx="8624429"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200" b="1" dirty="0">
                <a:solidFill>
                  <a:schemeClr val="accent2">
                    <a:lumMod val="75000"/>
                  </a:schemeClr>
                </a:solidFill>
              </a:rPr>
              <a:t>Tipo de movimiento de la reclamación</a:t>
            </a:r>
            <a:endParaRPr sz="3200" b="1" dirty="0">
              <a:solidFill>
                <a:schemeClr val="accent2">
                  <a:lumMod val="75000"/>
                </a:schemeClr>
              </a:solidFill>
            </a:endParaRPr>
          </a:p>
        </p:txBody>
      </p:sp>
      <p:sp>
        <p:nvSpPr>
          <p:cNvPr id="112" name="Google Shape;112;p17"/>
          <p:cNvSpPr txBox="1">
            <a:spLocks noGrp="1"/>
          </p:cNvSpPr>
          <p:nvPr>
            <p:ph type="body" idx="1"/>
          </p:nvPr>
        </p:nvSpPr>
        <p:spPr>
          <a:xfrm>
            <a:off x="741219" y="1378526"/>
            <a:ext cx="5539266" cy="3764973"/>
          </a:xfrm>
          <a:prstGeom prst="rect">
            <a:avLst/>
          </a:prstGeom>
        </p:spPr>
        <p:txBody>
          <a:bodyPr spcFirstLastPara="1" wrap="square" lIns="91425" tIns="91425" rIns="91425" bIns="91425" anchor="t" anchorCtr="0">
            <a:noAutofit/>
          </a:bodyPr>
          <a:lstStyle/>
          <a:p>
            <a:pPr marL="76200" marR="0" lvl="0" indent="0" algn="l" defTabSz="914400" rtl="0" eaLnBrk="1" fontAlgn="auto" latinLnBrk="0" hangingPunct="1">
              <a:lnSpc>
                <a:spcPct val="100000"/>
              </a:lnSpc>
              <a:spcBef>
                <a:spcPts val="600"/>
              </a:spcBef>
              <a:spcAft>
                <a:spcPts val="0"/>
              </a:spcAft>
              <a:buClr>
                <a:srgbClr val="000000"/>
              </a:buClr>
              <a:buSzPts val="2400"/>
              <a:buFont typeface="Arial"/>
              <a:buNone/>
              <a:tabLst/>
              <a:defRPr/>
            </a:pPr>
            <a:r>
              <a:rPr kumimoji="0" lang="es-MX" sz="1800" b="0" i="0" u="none" strike="noStrike" kern="0" cap="none" spc="0" normalizeH="0" baseline="0" noProof="0" dirty="0">
                <a:ln>
                  <a:noFill/>
                </a:ln>
                <a:solidFill>
                  <a:srgbClr val="000000"/>
                </a:solidFill>
                <a:effectLst/>
                <a:uLnTx/>
                <a:uFillTx/>
                <a:latin typeface="Arial"/>
                <a:cs typeface="Arial"/>
                <a:sym typeface="Arial"/>
              </a:rPr>
              <a:t>El valor de la variable debe estar en el catálogo de </a:t>
            </a:r>
            <a:r>
              <a:rPr kumimoji="0" lang="es-MX" sz="1800" b="1" i="0" u="none" strike="noStrike" kern="0" cap="none" spc="0" normalizeH="0" baseline="0" noProof="0" dirty="0">
                <a:ln>
                  <a:noFill/>
                </a:ln>
                <a:solidFill>
                  <a:srgbClr val="000000"/>
                </a:solidFill>
                <a:effectLst/>
                <a:uLnTx/>
                <a:uFillTx/>
                <a:latin typeface="Arial"/>
                <a:cs typeface="Arial"/>
                <a:sym typeface="Arial"/>
              </a:rPr>
              <a:t>Tipo de movimiento</a:t>
            </a:r>
            <a:r>
              <a:rPr kumimoji="0" lang="es-MX" sz="1800" b="0" i="0" u="none" strike="noStrike" kern="0" cap="none" spc="0" normalizeH="0" baseline="0" noProof="0" dirty="0">
                <a:ln>
                  <a:noFill/>
                </a:ln>
                <a:solidFill>
                  <a:srgbClr val="000000"/>
                </a:solidFill>
                <a:effectLst/>
                <a:uLnTx/>
                <a:uFillTx/>
                <a:latin typeface="Arial"/>
                <a:cs typeface="Arial"/>
                <a:sym typeface="Arial"/>
              </a:rPr>
              <a:t>.</a:t>
            </a:r>
          </a:p>
          <a:p>
            <a:pPr marL="76200" marR="0" lvl="0" indent="0" algn="l" defTabSz="914400" rtl="0" eaLnBrk="1" fontAlgn="auto" latinLnBrk="0" hangingPunct="1">
              <a:lnSpc>
                <a:spcPct val="100000"/>
              </a:lnSpc>
              <a:spcBef>
                <a:spcPts val="600"/>
              </a:spcBef>
              <a:spcAft>
                <a:spcPts val="0"/>
              </a:spcAft>
              <a:buClr>
                <a:srgbClr val="000000"/>
              </a:buClr>
              <a:buSzPts val="2400"/>
              <a:buFont typeface="Arial"/>
              <a:buNone/>
              <a:tabLst/>
              <a:defRPr/>
            </a:pPr>
            <a:endParaRPr kumimoji="0" lang="es-MX" sz="1800" b="0" i="0" u="none" strike="noStrike" kern="0" cap="none" spc="0" normalizeH="0" baseline="0" noProof="0" dirty="0">
              <a:ln>
                <a:noFill/>
              </a:ln>
              <a:solidFill>
                <a:srgbClr val="000000"/>
              </a:solidFill>
              <a:effectLst/>
              <a:uLnTx/>
              <a:uFillTx/>
              <a:latin typeface="Arial"/>
              <a:cs typeface="Arial"/>
              <a:sym typeface="Arial"/>
            </a:endParaRPr>
          </a:p>
          <a:p>
            <a:pPr marL="76200" marR="0" lvl="0" indent="0" algn="l" defTabSz="914400" rtl="0" eaLnBrk="1" fontAlgn="auto" latinLnBrk="0" hangingPunct="1">
              <a:lnSpc>
                <a:spcPct val="100000"/>
              </a:lnSpc>
              <a:spcBef>
                <a:spcPts val="600"/>
              </a:spcBef>
              <a:spcAft>
                <a:spcPts val="0"/>
              </a:spcAft>
              <a:buClr>
                <a:srgbClr val="000000"/>
              </a:buClr>
              <a:buSzPts val="2400"/>
              <a:buFont typeface="Arial"/>
              <a:buNone/>
              <a:tabLst/>
              <a:defRPr/>
            </a:pPr>
            <a:endParaRPr kumimoji="0" lang="es-MX" sz="1800" b="0" i="0" u="none" strike="noStrike" kern="0" cap="none" spc="0" normalizeH="0" baseline="0" noProof="0" dirty="0">
              <a:ln>
                <a:noFill/>
              </a:ln>
              <a:solidFill>
                <a:srgbClr val="000000"/>
              </a:solidFill>
              <a:effectLst/>
              <a:uLnTx/>
              <a:uFillTx/>
              <a:latin typeface="Arial"/>
              <a:cs typeface="Arial"/>
              <a:sym typeface="Arial"/>
            </a:endParaRPr>
          </a:p>
          <a:p>
            <a:pPr marL="76200" marR="0" lvl="0" indent="0" algn="l" defTabSz="914400" rtl="0" eaLnBrk="1" fontAlgn="auto" latinLnBrk="0" hangingPunct="1">
              <a:lnSpc>
                <a:spcPct val="100000"/>
              </a:lnSpc>
              <a:spcBef>
                <a:spcPts val="600"/>
              </a:spcBef>
              <a:spcAft>
                <a:spcPts val="0"/>
              </a:spcAft>
              <a:buClr>
                <a:srgbClr val="000000"/>
              </a:buClr>
              <a:buSzPts val="2400"/>
              <a:buFont typeface="Arial"/>
              <a:buNone/>
              <a:tabLst/>
              <a:defRPr/>
            </a:pPr>
            <a:endParaRPr kumimoji="0" lang="es-MX" sz="1800" b="0" i="0" u="none" strike="noStrike" kern="0" cap="none" spc="0" normalizeH="0" baseline="0" noProof="0" dirty="0">
              <a:ln>
                <a:noFill/>
              </a:ln>
              <a:solidFill>
                <a:srgbClr val="000000"/>
              </a:solidFill>
              <a:effectLst/>
              <a:uLnTx/>
              <a:uFillTx/>
              <a:latin typeface="Arial"/>
              <a:cs typeface="Arial"/>
              <a:sym typeface="Arial"/>
            </a:endParaRPr>
          </a:p>
          <a:p>
            <a:pPr marL="76200" marR="0" lvl="0" indent="0" algn="l" defTabSz="914400" rtl="0" eaLnBrk="1" fontAlgn="auto" latinLnBrk="0" hangingPunct="1">
              <a:lnSpc>
                <a:spcPct val="100000"/>
              </a:lnSpc>
              <a:spcBef>
                <a:spcPts val="600"/>
              </a:spcBef>
              <a:spcAft>
                <a:spcPts val="0"/>
              </a:spcAft>
              <a:buClr>
                <a:srgbClr val="000000"/>
              </a:buClr>
              <a:buSzPts val="2400"/>
              <a:buFont typeface="Arial"/>
              <a:buNone/>
              <a:tabLst/>
              <a:defRPr/>
            </a:pPr>
            <a:endParaRPr kumimoji="0" lang="es-MX" sz="1800" b="0" i="0" u="none" strike="noStrike" kern="0" cap="none" spc="0" normalizeH="0" baseline="0" noProof="0" dirty="0">
              <a:ln>
                <a:noFill/>
              </a:ln>
              <a:solidFill>
                <a:srgbClr val="000000"/>
              </a:solidFill>
              <a:effectLst/>
              <a:uLnTx/>
              <a:uFillTx/>
              <a:latin typeface="Arial"/>
              <a:cs typeface="Arial"/>
              <a:sym typeface="Arial"/>
            </a:endParaRPr>
          </a:p>
          <a:p>
            <a:pPr marL="76200" marR="0" lvl="0" indent="0" algn="l" defTabSz="914400" rtl="0" eaLnBrk="1" fontAlgn="auto" latinLnBrk="0" hangingPunct="1">
              <a:lnSpc>
                <a:spcPct val="100000"/>
              </a:lnSpc>
              <a:spcBef>
                <a:spcPts val="600"/>
              </a:spcBef>
              <a:spcAft>
                <a:spcPts val="0"/>
              </a:spcAft>
              <a:buClr>
                <a:srgbClr val="000000"/>
              </a:buClr>
              <a:buSzPts val="2400"/>
              <a:buFont typeface="Arial"/>
              <a:buNone/>
              <a:tabLst/>
              <a:defRPr/>
            </a:pPr>
            <a:endParaRPr kumimoji="0" lang="es-MX" sz="1800" b="0" i="0" u="none" strike="noStrike" kern="0" cap="none" spc="0" normalizeH="0" baseline="0" noProof="0" dirty="0">
              <a:ln>
                <a:noFill/>
              </a:ln>
              <a:solidFill>
                <a:srgbClr val="000000"/>
              </a:solidFill>
              <a:effectLst/>
              <a:uLnTx/>
              <a:uFillTx/>
              <a:latin typeface="Arial"/>
              <a:cs typeface="Arial"/>
              <a:sym typeface="Arial"/>
            </a:endParaRPr>
          </a:p>
          <a:p>
            <a:pPr marL="361950" indent="-285750" algn="just">
              <a:buClr>
                <a:srgbClr val="000000"/>
              </a:buClr>
              <a:buFont typeface="Arial" panose="020B0604020202020204" pitchFamily="34" charset="0"/>
              <a:buChar char="•"/>
              <a:defRPr/>
            </a:pPr>
            <a:r>
              <a:rPr lang="es-MX" sz="1800" dirty="0">
                <a:cs typeface="Arial"/>
                <a:sym typeface="Arial"/>
              </a:rPr>
              <a:t>Debe existir un </a:t>
            </a:r>
            <a:r>
              <a:rPr lang="es-MX" sz="1800" b="1" dirty="0">
                <a:cs typeface="Arial"/>
                <a:sym typeface="Arial"/>
              </a:rPr>
              <a:t>Tipo </a:t>
            </a:r>
            <a:r>
              <a:rPr kumimoji="0" lang="es-MX" sz="1800" b="1" i="0" u="none" strike="noStrike" kern="0" cap="none" spc="0" normalizeH="0" baseline="0" noProof="0" dirty="0">
                <a:ln>
                  <a:noFill/>
                </a:ln>
                <a:effectLst/>
                <a:uLnTx/>
                <a:uFillTx/>
                <a:cs typeface="Arial"/>
                <a:sym typeface="Arial"/>
              </a:rPr>
              <a:t>de </a:t>
            </a:r>
            <a:r>
              <a:rPr lang="es-MX" sz="1800" b="1" dirty="0">
                <a:cs typeface="Arial"/>
                <a:sym typeface="Arial"/>
              </a:rPr>
              <a:t>Reclamación</a:t>
            </a:r>
            <a:r>
              <a:rPr lang="es-MX" sz="1800" dirty="0">
                <a:cs typeface="Arial"/>
                <a:sym typeface="Arial"/>
              </a:rPr>
              <a:t> </a:t>
            </a:r>
            <a:r>
              <a:rPr kumimoji="0" lang="es-MX" sz="1800" b="0" i="0" u="none" strike="noStrike" kern="0" cap="none" spc="0" normalizeH="0" baseline="0" noProof="0" dirty="0">
                <a:ln>
                  <a:noFill/>
                </a:ln>
                <a:effectLst/>
                <a:uLnTx/>
                <a:uFillTx/>
                <a:cs typeface="Arial"/>
                <a:sym typeface="Arial"/>
              </a:rPr>
              <a:t>inicial </a:t>
            </a:r>
            <a:r>
              <a:rPr lang="es-MX" sz="1800" dirty="0">
                <a:cs typeface="Arial"/>
                <a:sym typeface="Arial"/>
              </a:rPr>
              <a:t>para cada siniestro</a:t>
            </a:r>
            <a:r>
              <a:rPr lang="es-MX" sz="1800" dirty="0">
                <a:solidFill>
                  <a:srgbClr val="000000"/>
                </a:solidFill>
                <a:latin typeface="Arial"/>
                <a:cs typeface="Arial"/>
                <a:sym typeface="Arial"/>
              </a:rPr>
              <a:t>.</a:t>
            </a:r>
            <a:endParaRPr lang="es-MX" sz="1800" b="0" i="0" u="none" strike="noStrike" kern="0" cap="none" spc="0" normalizeH="0" baseline="0" noProof="0" dirty="0">
              <a:ln>
                <a:noFill/>
              </a:ln>
              <a:solidFill>
                <a:srgbClr val="000000"/>
              </a:solidFill>
              <a:effectLst/>
              <a:uLnTx/>
              <a:uFillTx/>
              <a:latin typeface="Arial"/>
              <a:cs typeface="Arial"/>
            </a:endParaRPr>
          </a:p>
          <a:p>
            <a:pPr marL="76200" lvl="0" indent="0">
              <a:buClr>
                <a:srgbClr val="000000"/>
              </a:buClr>
              <a:buNone/>
            </a:pPr>
            <a:endParaRPr lang="es-MX" sz="16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72</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13" name="Tabla 12">
            <a:extLst>
              <a:ext uri="{FF2B5EF4-FFF2-40B4-BE49-F238E27FC236}">
                <a16:creationId xmlns:a16="http://schemas.microsoft.com/office/drawing/2014/main" id="{98A1A3A6-8535-49DB-AFBE-D6CBED1219C5}"/>
              </a:ext>
            </a:extLst>
          </p:cNvPr>
          <p:cNvGraphicFramePr>
            <a:graphicFrameLocks noGrp="1"/>
          </p:cNvGraphicFramePr>
          <p:nvPr>
            <p:extLst>
              <p:ext uri="{D42A27DB-BD31-4B8C-83A1-F6EECF244321}">
                <p14:modId xmlns:p14="http://schemas.microsoft.com/office/powerpoint/2010/main" val="2480599147"/>
              </p:ext>
            </p:extLst>
          </p:nvPr>
        </p:nvGraphicFramePr>
        <p:xfrm>
          <a:off x="1287872" y="2622884"/>
          <a:ext cx="4294781" cy="733713"/>
        </p:xfrm>
        <a:graphic>
          <a:graphicData uri="http://schemas.openxmlformats.org/drawingml/2006/table">
            <a:tbl>
              <a:tblPr>
                <a:tableStyleId>{E8B1032C-EA38-4F05-BA0D-38AFFFC7BED3}</a:tableStyleId>
              </a:tblPr>
              <a:tblGrid>
                <a:gridCol w="1520980">
                  <a:extLst>
                    <a:ext uri="{9D8B030D-6E8A-4147-A177-3AD203B41FA5}">
                      <a16:colId xmlns:a16="http://schemas.microsoft.com/office/drawing/2014/main" val="2083687170"/>
                    </a:ext>
                  </a:extLst>
                </a:gridCol>
                <a:gridCol w="2773801">
                  <a:extLst>
                    <a:ext uri="{9D8B030D-6E8A-4147-A177-3AD203B41FA5}">
                      <a16:colId xmlns:a16="http://schemas.microsoft.com/office/drawing/2014/main" val="2000152598"/>
                    </a:ext>
                  </a:extLst>
                </a:gridCol>
              </a:tblGrid>
              <a:tr h="306993">
                <a:tc>
                  <a:txBody>
                    <a:bodyPr/>
                    <a:lstStyle/>
                    <a:p>
                      <a:pPr indent="182880" algn="ctr">
                        <a:lnSpc>
                          <a:spcPts val="1240"/>
                        </a:lnSpc>
                        <a:spcAft>
                          <a:spcPts val="505"/>
                        </a:spcAft>
                      </a:pPr>
                      <a:r>
                        <a:rPr lang="es-ES" sz="1400" b="1" dirty="0">
                          <a:solidFill>
                            <a:schemeClr val="bg1"/>
                          </a:solidFill>
                          <a:effectLst/>
                          <a:latin typeface="Soberana Sans" panose="02000000000000000000" pitchFamily="50" charset="0"/>
                          <a:ea typeface="Times New Roman" panose="02020603050405020304" pitchFamily="18" charset="0"/>
                        </a:rPr>
                        <a:t>Clave</a:t>
                      </a:r>
                      <a:endParaRPr lang="es-MX" sz="1400" dirty="0">
                        <a:solidFill>
                          <a:schemeClr val="bg1"/>
                        </a:solidFill>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indent="182880" algn="ctr">
                        <a:lnSpc>
                          <a:spcPts val="1240"/>
                        </a:lnSpc>
                        <a:spcAft>
                          <a:spcPts val="505"/>
                        </a:spcAft>
                      </a:pPr>
                      <a:r>
                        <a:rPr lang="es-ES" sz="1400" b="1" dirty="0">
                          <a:solidFill>
                            <a:schemeClr val="bg1"/>
                          </a:solidFill>
                          <a:effectLst/>
                          <a:latin typeface="Soberana Sans" panose="02000000000000000000" pitchFamily="50" charset="0"/>
                          <a:ea typeface="Times New Roman" panose="02020603050405020304" pitchFamily="18" charset="0"/>
                        </a:rPr>
                        <a:t>Tipo de Reclamación</a:t>
                      </a:r>
                      <a:endParaRPr lang="es-MX" sz="1400" dirty="0">
                        <a:solidFill>
                          <a:schemeClr val="bg1"/>
                        </a:solidFill>
                        <a:effectLst/>
                        <a:latin typeface="Arial" panose="020B0604020202020204" pitchFamily="34" charset="0"/>
                        <a:ea typeface="Times New Roman" panose="02020603050405020304" pitchFamily="18" charset="0"/>
                      </a:endParaRPr>
                    </a:p>
                  </a:txBody>
                  <a:tcPr marL="44450" marR="4445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248350115"/>
                  </a:ext>
                </a:extLst>
              </a:tr>
              <a:tr h="207781">
                <a:tc>
                  <a:txBody>
                    <a:bodyPr/>
                    <a:lstStyle/>
                    <a:p>
                      <a:pPr algn="ctr"/>
                      <a:r>
                        <a:rPr lang="es-ES" sz="14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C</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Complemento</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95678"/>
                  </a:ext>
                </a:extLst>
              </a:tr>
              <a:tr h="197346">
                <a:tc>
                  <a:txBody>
                    <a:bodyPr/>
                    <a:lstStyle/>
                    <a:p>
                      <a:pPr algn="ctr"/>
                      <a:r>
                        <a:rPr lang="es-ES" sz="14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I</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Inicial</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480284"/>
                  </a:ext>
                </a:extLst>
              </a:tr>
            </a:tbl>
          </a:graphicData>
        </a:graphic>
      </p:graphicFrame>
    </p:spTree>
    <p:extLst>
      <p:ext uri="{BB962C8B-B14F-4D97-AF65-F5344CB8AC3E}">
        <p14:creationId xmlns:p14="http://schemas.microsoft.com/office/powerpoint/2010/main" val="3678511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Monto de la reclamación</a:t>
            </a:r>
            <a:endParaRPr sz="3600" b="1" dirty="0">
              <a:solidFill>
                <a:schemeClr val="accent2">
                  <a:lumMod val="75000"/>
                </a:schemeClr>
              </a:solidFill>
            </a:endParaRPr>
          </a:p>
        </p:txBody>
      </p:sp>
      <p:sp>
        <p:nvSpPr>
          <p:cNvPr id="112" name="Google Shape;112;p17"/>
          <p:cNvSpPr txBox="1">
            <a:spLocks noGrp="1"/>
          </p:cNvSpPr>
          <p:nvPr>
            <p:ph type="body" idx="1"/>
          </p:nvPr>
        </p:nvSpPr>
        <p:spPr>
          <a:xfrm>
            <a:off x="416366" y="1222115"/>
            <a:ext cx="6249129" cy="3764973"/>
          </a:xfrm>
          <a:prstGeom prst="rect">
            <a:avLst/>
          </a:prstGeom>
        </p:spPr>
        <p:txBody>
          <a:bodyPr spcFirstLastPara="1" wrap="square" lIns="91425" tIns="91425" rIns="91425" bIns="91425" anchor="t" anchorCtr="0">
            <a:noAutofit/>
          </a:bodyPr>
          <a:lstStyle/>
          <a:p>
            <a:pPr marL="76200" indent="0" algn="just">
              <a:spcBef>
                <a:spcPts val="600"/>
              </a:spcBef>
              <a:buSzPts val="2400"/>
              <a:buNone/>
            </a:pPr>
            <a:r>
              <a:rPr lang="es-MX" sz="1400" dirty="0"/>
              <a:t>Se reportará el importe total reclamado, sin descontar el deducible ni el coaseguro correspondiente. </a:t>
            </a:r>
            <a:endParaRPr lang="es-ES"/>
          </a:p>
          <a:p>
            <a:pPr marL="76200" indent="0">
              <a:spcBef>
                <a:spcPts val="600"/>
              </a:spcBef>
              <a:buSzPts val="2400"/>
              <a:buNone/>
            </a:pPr>
            <a:endParaRPr lang="es-MX" sz="1400" dirty="0"/>
          </a:p>
          <a:p>
            <a:pPr marL="419100" indent="-342900" algn="just">
              <a:spcBef>
                <a:spcPts val="600"/>
              </a:spcBef>
              <a:buSzPts val="2400"/>
              <a:buFont typeface="Arial" panose="020B0604020202020204" pitchFamily="34" charset="0"/>
              <a:buChar char="•"/>
            </a:pPr>
            <a:r>
              <a:rPr lang="es-MX" sz="1400" dirty="0"/>
              <a:t>Si año fecha de contabilización del siniestro es </a:t>
            </a:r>
            <a:r>
              <a:rPr lang="es-MX" sz="1400" b="1" dirty="0"/>
              <a:t>igual</a:t>
            </a:r>
            <a:r>
              <a:rPr lang="es-MX" sz="1400" dirty="0"/>
              <a:t> a año fecha de reporte y la moneda es nacional entonces </a:t>
            </a:r>
            <a:r>
              <a:rPr lang="es-MX" sz="1400" b="1" dirty="0"/>
              <a:t>monto de la reclamación</a:t>
            </a:r>
            <a:r>
              <a:rPr lang="es-MX" sz="1400" dirty="0"/>
              <a:t> deber ser mayor o igual a monto pagado del siniestro.</a:t>
            </a:r>
          </a:p>
          <a:p>
            <a:pPr marL="419100" indent="-342900" algn="just">
              <a:spcBef>
                <a:spcPts val="600"/>
              </a:spcBef>
              <a:buSzPts val="2400"/>
              <a:buFont typeface="Arial" panose="020B0604020202020204" pitchFamily="34" charset="0"/>
              <a:buChar char="•"/>
            </a:pPr>
            <a:endParaRPr lang="es-MX" sz="1400" dirty="0"/>
          </a:p>
          <a:p>
            <a:pPr marL="419100" indent="-342900" algn="just">
              <a:buFont typeface="Arial" panose="020B0604020202020204" pitchFamily="34" charset="0"/>
              <a:buChar char="•"/>
            </a:pPr>
            <a:r>
              <a:rPr lang="es-MX" sz="1400" dirty="0"/>
              <a:t>Si año fecha de contabilización del siniestro es </a:t>
            </a:r>
            <a:r>
              <a:rPr lang="es-MX" sz="1400" b="1" dirty="0"/>
              <a:t>igual</a:t>
            </a:r>
            <a:r>
              <a:rPr lang="es-MX" sz="1400" dirty="0"/>
              <a:t> a año de reporte y el monto de la reclamación es </a:t>
            </a:r>
            <a:r>
              <a:rPr lang="es-MX" sz="1400" b="1" dirty="0"/>
              <a:t>mayor</a:t>
            </a:r>
            <a:r>
              <a:rPr lang="es-MX" sz="1400" dirty="0"/>
              <a:t> a cero entonces </a:t>
            </a:r>
            <a:r>
              <a:rPr lang="es-MX" sz="1400" b="1" dirty="0"/>
              <a:t>monto de la reclamación</a:t>
            </a:r>
            <a:r>
              <a:rPr lang="es-MX" sz="1400" dirty="0"/>
              <a:t> deber ser </a:t>
            </a:r>
            <a:r>
              <a:rPr lang="es-MX" sz="1400" b="1" dirty="0"/>
              <a:t>mayor</a:t>
            </a:r>
            <a:r>
              <a:rPr lang="es-MX" sz="1400" dirty="0"/>
              <a:t> o </a:t>
            </a:r>
            <a:r>
              <a:rPr lang="es-MX" sz="1400" b="1" dirty="0"/>
              <a:t>igual</a:t>
            </a:r>
            <a:r>
              <a:rPr lang="es-MX" sz="1400" dirty="0"/>
              <a:t> al monto recuperado de reaseguro.</a:t>
            </a:r>
          </a:p>
          <a:p>
            <a:pPr marL="419100" indent="-342900" algn="just">
              <a:spcBef>
                <a:spcPts val="600"/>
              </a:spcBef>
              <a:buSzPts val="2400"/>
              <a:buFont typeface="Arial" panose="020B0604020202020204" pitchFamily="34" charset="0"/>
              <a:buChar char="•"/>
            </a:pPr>
            <a:endParaRPr lang="es-MX" sz="1400" dirty="0"/>
          </a:p>
          <a:p>
            <a:pPr marL="419100" indent="-342900" algn="just">
              <a:buFont typeface="Arial" panose="020B0604020202020204" pitchFamily="34" charset="0"/>
              <a:buChar char="•"/>
            </a:pPr>
            <a:r>
              <a:rPr lang="es-MX" sz="1400" dirty="0"/>
              <a:t>Si año fecha de contabilización del siniestro es </a:t>
            </a:r>
            <a:r>
              <a:rPr lang="es-MX" sz="1400" b="1" dirty="0"/>
              <a:t>igual</a:t>
            </a:r>
            <a:r>
              <a:rPr lang="es-MX" sz="1400" dirty="0"/>
              <a:t> a año de reporte y la moneda es nacional entonces </a:t>
            </a:r>
            <a:r>
              <a:rPr lang="es-MX" sz="1400" b="1" dirty="0"/>
              <a:t>monto de la reclamación</a:t>
            </a:r>
            <a:r>
              <a:rPr lang="es-MX" sz="1400" dirty="0"/>
              <a:t> deber ser </a:t>
            </a:r>
            <a:r>
              <a:rPr lang="es-MX" sz="1400" b="1" dirty="0"/>
              <a:t>mayor</a:t>
            </a:r>
            <a:r>
              <a:rPr lang="es-MX" sz="1400" dirty="0"/>
              <a:t> o </a:t>
            </a:r>
            <a:r>
              <a:rPr lang="es-MX" sz="1400" b="1" dirty="0"/>
              <a:t>igual</a:t>
            </a:r>
            <a:r>
              <a:rPr lang="es-MX" sz="1400" dirty="0"/>
              <a:t> a 0.</a:t>
            </a:r>
          </a:p>
          <a:p>
            <a:pPr marL="419100" indent="-342900">
              <a:spcBef>
                <a:spcPts val="600"/>
              </a:spcBef>
              <a:buSzPts val="2400"/>
              <a:buFont typeface="Arial" panose="020B0604020202020204" pitchFamily="34" charset="0"/>
              <a:buChar char="•"/>
            </a:pPr>
            <a:endParaRPr lang="es-MX" sz="14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73</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4865146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Monto de la reclamación</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78526"/>
            <a:ext cx="5815993" cy="3764973"/>
          </a:xfrm>
          <a:prstGeom prst="rect">
            <a:avLst/>
          </a:prstGeom>
        </p:spPr>
        <p:txBody>
          <a:bodyPr spcFirstLastPara="1" wrap="square" lIns="91425" tIns="91425" rIns="91425" bIns="91425" anchor="t" anchorCtr="0">
            <a:noAutofit/>
          </a:bodyPr>
          <a:lstStyle/>
          <a:p>
            <a:pPr marL="419100" indent="-342900" algn="just">
              <a:buFont typeface="Arial" panose="020B0604020202020204" pitchFamily="34" charset="0"/>
              <a:buChar char="•"/>
            </a:pPr>
            <a:r>
              <a:rPr lang="es-MX" sz="1600" dirty="0"/>
              <a:t>El </a:t>
            </a:r>
            <a:r>
              <a:rPr lang="es-MX" sz="1600" b="1" dirty="0"/>
              <a:t>monto de la reclamación</a:t>
            </a:r>
            <a:r>
              <a:rPr lang="es-MX" sz="1600" dirty="0"/>
              <a:t> debe ser </a:t>
            </a:r>
            <a:r>
              <a:rPr lang="es-MX" sz="1600" b="1" dirty="0"/>
              <a:t>menor</a:t>
            </a:r>
            <a:r>
              <a:rPr lang="es-MX" sz="1600" dirty="0"/>
              <a:t> o </a:t>
            </a:r>
            <a:r>
              <a:rPr lang="es-MX" sz="1600" b="1" dirty="0"/>
              <a:t>igual</a:t>
            </a:r>
            <a:r>
              <a:rPr lang="es-MX" sz="1600" dirty="0"/>
              <a:t> al valor reportado de la suma asegurada.</a:t>
            </a:r>
            <a:endParaRPr lang="es-ES" dirty="0"/>
          </a:p>
          <a:p>
            <a:pPr marL="419100" indent="-342900" algn="just">
              <a:spcBef>
                <a:spcPts val="600"/>
              </a:spcBef>
              <a:buSzPts val="2400"/>
              <a:buFont typeface="Arial" panose="020B0604020202020204" pitchFamily="34" charset="0"/>
              <a:buChar char="•"/>
            </a:pPr>
            <a:endParaRPr lang="es-MX" sz="1600" dirty="0"/>
          </a:p>
          <a:p>
            <a:pPr marL="419100" indent="-342900" algn="just">
              <a:buFont typeface="Arial" panose="020B0604020202020204" pitchFamily="34" charset="0"/>
              <a:buChar char="•"/>
            </a:pPr>
            <a:r>
              <a:rPr lang="es-MX" sz="1600" dirty="0"/>
              <a:t>Si el </a:t>
            </a:r>
            <a:r>
              <a:rPr lang="es-MX" sz="1600" b="1" dirty="0"/>
              <a:t>monto de la reclamación</a:t>
            </a:r>
            <a:r>
              <a:rPr lang="es-MX" sz="1600" dirty="0"/>
              <a:t> es </a:t>
            </a:r>
            <a:r>
              <a:rPr lang="es-MX" sz="1600" b="1" dirty="0"/>
              <a:t>mayor</a:t>
            </a:r>
            <a:r>
              <a:rPr lang="es-MX" sz="1600" dirty="0"/>
              <a:t> a 0 entonces el </a:t>
            </a:r>
            <a:r>
              <a:rPr lang="es-MX" sz="1600" b="1" dirty="0"/>
              <a:t>monto de la reclamación</a:t>
            </a:r>
            <a:r>
              <a:rPr lang="es-MX" sz="1600" dirty="0"/>
              <a:t>  es </a:t>
            </a:r>
            <a:r>
              <a:rPr lang="es-MX" sz="1600" b="1" dirty="0"/>
              <a:t>mayor</a:t>
            </a:r>
            <a:r>
              <a:rPr lang="es-MX" sz="1600" dirty="0"/>
              <a:t> o </a:t>
            </a:r>
            <a:r>
              <a:rPr lang="es-MX" sz="1600" b="1" dirty="0"/>
              <a:t>igual</a:t>
            </a:r>
            <a:r>
              <a:rPr lang="es-MX" sz="1600" dirty="0"/>
              <a:t> al monto de deducible </a:t>
            </a:r>
            <a:r>
              <a:rPr lang="es-MX" sz="1600" b="1" dirty="0"/>
              <a:t>más</a:t>
            </a:r>
            <a:r>
              <a:rPr lang="es-MX" sz="1600" dirty="0"/>
              <a:t> el monto de coaseguro.</a:t>
            </a:r>
          </a:p>
          <a:p>
            <a:pPr marL="419100" indent="-342900">
              <a:spcBef>
                <a:spcPts val="600"/>
              </a:spcBef>
              <a:buSzPts val="2400"/>
              <a:buFont typeface="Arial" panose="020B0604020202020204" pitchFamily="34" charset="0"/>
              <a:buChar char="•"/>
            </a:pPr>
            <a:endParaRPr lang="es-MX" sz="1600" dirty="0"/>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74</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4380151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Monto de deducible</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66236"/>
            <a:ext cx="5937984" cy="3777263"/>
          </a:xfrm>
          <a:prstGeom prst="rect">
            <a:avLst/>
          </a:prstGeom>
        </p:spPr>
        <p:txBody>
          <a:bodyPr spcFirstLastPara="1" wrap="square" lIns="91425" tIns="91425" rIns="91425" bIns="91425" anchor="t" anchorCtr="0">
            <a:noAutofit/>
          </a:bodyPr>
          <a:lstStyle/>
          <a:p>
            <a:pPr marL="0" indent="0" algn="just">
              <a:buClr>
                <a:srgbClr val="000000"/>
              </a:buClr>
              <a:buNone/>
            </a:pPr>
            <a:r>
              <a:rPr lang="es-MX" sz="1600" dirty="0">
                <a:solidFill>
                  <a:srgbClr val="000000"/>
                </a:solidFill>
                <a:latin typeface="Arial"/>
                <a:cs typeface="Arial"/>
                <a:sym typeface="Arial"/>
              </a:rPr>
              <a:t>Se reportará la cantidad que quedó a cargo del asegurado por este concepto, de las reclamaciones hechas durante el ejercicio que se reporta (reclamaciones de primera vez). En caso de que no exista o no aplique, este campo se reportará en cero.</a:t>
            </a:r>
            <a:endParaRPr lang="es-ES"/>
          </a:p>
          <a:p>
            <a:pPr marL="342900" indent="-342900">
              <a:buClr>
                <a:srgbClr val="000000"/>
              </a:buClr>
              <a:buFont typeface="Arial" panose="020B0604020202020204" pitchFamily="34" charset="0"/>
              <a:buChar char="•"/>
            </a:pPr>
            <a:endParaRPr lang="es-MX" sz="1600" dirty="0">
              <a:solidFill>
                <a:srgbClr val="000000"/>
              </a:solidFill>
              <a:latin typeface="Arial"/>
              <a:cs typeface="Arial"/>
              <a:sym typeface="Arial"/>
            </a:endParaRPr>
          </a:p>
          <a:p>
            <a:pPr marL="342900" indent="-342900">
              <a:buClr>
                <a:srgbClr val="000000"/>
              </a:buClr>
              <a:buFont typeface="Arial" panose="020B0604020202020204" pitchFamily="34" charset="0"/>
              <a:buChar char="•"/>
            </a:pPr>
            <a:r>
              <a:rPr lang="es-MX" sz="1600" dirty="0">
                <a:solidFill>
                  <a:srgbClr val="000000"/>
                </a:solidFill>
                <a:latin typeface="Arial"/>
                <a:cs typeface="Arial"/>
                <a:sym typeface="Arial"/>
              </a:rPr>
              <a:t>El </a:t>
            </a:r>
            <a:r>
              <a:rPr lang="es-MX" sz="1600" b="1" dirty="0">
                <a:solidFill>
                  <a:srgbClr val="000000"/>
                </a:solidFill>
                <a:latin typeface="Arial"/>
                <a:cs typeface="Arial"/>
                <a:sym typeface="Arial"/>
              </a:rPr>
              <a:t>monto de deducible </a:t>
            </a:r>
            <a:r>
              <a:rPr lang="es-MX" sz="1600" dirty="0">
                <a:solidFill>
                  <a:srgbClr val="000000"/>
                </a:solidFill>
                <a:latin typeface="Arial"/>
                <a:cs typeface="Arial"/>
                <a:sym typeface="Arial"/>
              </a:rPr>
              <a:t>debe ser </a:t>
            </a:r>
            <a:r>
              <a:rPr lang="es-MX" sz="1600" b="1" dirty="0">
                <a:solidFill>
                  <a:srgbClr val="000000"/>
                </a:solidFill>
                <a:latin typeface="Arial"/>
                <a:cs typeface="Arial"/>
                <a:sym typeface="Arial"/>
              </a:rPr>
              <a:t>mayor</a:t>
            </a:r>
            <a:r>
              <a:rPr lang="es-MX" sz="1600" dirty="0">
                <a:solidFill>
                  <a:srgbClr val="000000"/>
                </a:solidFill>
                <a:latin typeface="Arial"/>
                <a:cs typeface="Arial"/>
                <a:sym typeface="Arial"/>
              </a:rPr>
              <a:t> o </a:t>
            </a:r>
            <a:r>
              <a:rPr lang="es-MX" sz="1600" b="1" dirty="0">
                <a:solidFill>
                  <a:srgbClr val="000000"/>
                </a:solidFill>
                <a:latin typeface="Arial"/>
                <a:cs typeface="Arial"/>
                <a:sym typeface="Arial"/>
              </a:rPr>
              <a:t>igual</a:t>
            </a:r>
            <a:r>
              <a:rPr lang="es-MX" sz="1600" dirty="0">
                <a:solidFill>
                  <a:srgbClr val="000000"/>
                </a:solidFill>
                <a:latin typeface="Arial"/>
                <a:cs typeface="Arial"/>
                <a:sym typeface="Arial"/>
              </a:rPr>
              <a:t> a 0.</a:t>
            </a:r>
          </a:p>
          <a:p>
            <a:pPr>
              <a:buClr>
                <a:srgbClr val="000000"/>
              </a:buClr>
              <a:buFont typeface="Arial" panose="020B0604020202020204" pitchFamily="34" charset="0"/>
              <a:buChar char="•"/>
            </a:pPr>
            <a:endParaRPr lang="es-MX" sz="1600" dirty="0">
              <a:solidFill>
                <a:srgbClr val="000000"/>
              </a:solidFill>
              <a:latin typeface="Arial"/>
              <a:cs typeface="Arial"/>
              <a:sym typeface="Arial"/>
            </a:endParaRPr>
          </a:p>
          <a:p>
            <a:pPr marL="342900" indent="-342900">
              <a:buClr>
                <a:srgbClr val="000000"/>
              </a:buClr>
              <a:buFont typeface="Arial" panose="020B0604020202020204" pitchFamily="34" charset="0"/>
              <a:buChar char="•"/>
            </a:pPr>
            <a:r>
              <a:rPr lang="es-MX" sz="1600" dirty="0">
                <a:cs typeface="Arial"/>
                <a:sym typeface="Arial"/>
              </a:rPr>
              <a:t>Si  el monto de la reclamación es </a:t>
            </a:r>
            <a:r>
              <a:rPr lang="es-MX" sz="1600" b="1" dirty="0">
                <a:cs typeface="Arial"/>
                <a:sym typeface="Arial"/>
              </a:rPr>
              <a:t>mayor</a:t>
            </a:r>
            <a:r>
              <a:rPr lang="es-MX" sz="1600" dirty="0">
                <a:cs typeface="Arial"/>
                <a:sym typeface="Arial"/>
              </a:rPr>
              <a:t> a cero entonces el </a:t>
            </a:r>
            <a:r>
              <a:rPr lang="es-MX" sz="1600" b="1" dirty="0">
                <a:cs typeface="Arial"/>
                <a:sym typeface="Arial"/>
              </a:rPr>
              <a:t>monto de deducible </a:t>
            </a:r>
            <a:r>
              <a:rPr lang="es-MX" sz="1600" dirty="0">
                <a:cs typeface="Arial"/>
                <a:sym typeface="Arial"/>
              </a:rPr>
              <a:t>debe ser </a:t>
            </a:r>
            <a:r>
              <a:rPr lang="es-MX" sz="1600" b="1" dirty="0">
                <a:cs typeface="Arial"/>
                <a:sym typeface="Arial"/>
              </a:rPr>
              <a:t>menor</a:t>
            </a:r>
            <a:r>
              <a:rPr lang="es-MX" sz="1600" dirty="0">
                <a:cs typeface="Arial"/>
                <a:sym typeface="Arial"/>
              </a:rPr>
              <a:t> o </a:t>
            </a:r>
            <a:r>
              <a:rPr lang="es-MX" sz="1600" b="1" dirty="0">
                <a:cs typeface="Arial"/>
                <a:sym typeface="Arial"/>
              </a:rPr>
              <a:t>igual</a:t>
            </a:r>
            <a:r>
              <a:rPr lang="es-MX" sz="1600" dirty="0">
                <a:cs typeface="Arial"/>
                <a:sym typeface="Arial"/>
              </a:rPr>
              <a:t> al monto de la reclamación</a:t>
            </a:r>
            <a:r>
              <a:rPr lang="es-MX" sz="1600" dirty="0">
                <a:solidFill>
                  <a:srgbClr val="000000"/>
                </a:solidFill>
                <a:latin typeface="Arial"/>
                <a:cs typeface="Arial"/>
                <a:sym typeface="Arial"/>
              </a:rPr>
              <a:t>.</a:t>
            </a:r>
            <a:endParaRPr lang="es-MX" sz="1600" dirty="0">
              <a:solidFill>
                <a:srgbClr val="000000"/>
              </a:solidFill>
              <a:latin typeface="Arial"/>
              <a:cs typeface="Arial"/>
            </a:endParaRP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75</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19898844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Monto de coaseguro</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66236"/>
            <a:ext cx="5956419" cy="3777263"/>
          </a:xfrm>
          <a:prstGeom prst="rect">
            <a:avLst/>
          </a:prstGeom>
        </p:spPr>
        <p:txBody>
          <a:bodyPr spcFirstLastPara="1" wrap="square" lIns="91425" tIns="91425" rIns="91425" bIns="91425" anchor="t" anchorCtr="0">
            <a:noAutofit/>
          </a:bodyPr>
          <a:lstStyle/>
          <a:p>
            <a:pPr marL="76200" indent="0" algn="just">
              <a:buClr>
                <a:srgbClr val="000000"/>
              </a:buClr>
              <a:buNone/>
            </a:pPr>
            <a:r>
              <a:rPr lang="es-MX" sz="1600" dirty="0">
                <a:solidFill>
                  <a:srgbClr val="000000"/>
                </a:solidFill>
                <a:latin typeface="Arial"/>
                <a:cs typeface="Arial"/>
                <a:sym typeface="Arial"/>
              </a:rPr>
              <a:t>Se reportará la cantidad a cargo del asegurado por este concepto, de las reclamaciones realizadas durante el ejercicio que se reporta. En caso de que no exista o no aplique, este campo se reportará en cero.</a:t>
            </a:r>
            <a:endParaRPr lang="es-ES"/>
          </a:p>
          <a:p>
            <a:pPr>
              <a:buClr>
                <a:srgbClr val="000000"/>
              </a:buClr>
              <a:buFont typeface="Arial" panose="020B0604020202020204" pitchFamily="34" charset="0"/>
              <a:buChar char="•"/>
            </a:pPr>
            <a:endParaRPr lang="es-MX" sz="1600" dirty="0">
              <a:solidFill>
                <a:srgbClr val="000000"/>
              </a:solidFill>
              <a:latin typeface="Arial"/>
              <a:cs typeface="Arial"/>
              <a:sym typeface="Arial"/>
            </a:endParaRPr>
          </a:p>
          <a:p>
            <a:pPr>
              <a:buClr>
                <a:srgbClr val="000000"/>
              </a:buClr>
              <a:buFont typeface="Arial" panose="020B0604020202020204" pitchFamily="34" charset="0"/>
              <a:buChar char="•"/>
            </a:pPr>
            <a:r>
              <a:rPr lang="es-MX" sz="1600" dirty="0">
                <a:solidFill>
                  <a:srgbClr val="000000"/>
                </a:solidFill>
                <a:latin typeface="Arial"/>
                <a:cs typeface="Arial"/>
                <a:sym typeface="Arial"/>
              </a:rPr>
              <a:t>El </a:t>
            </a:r>
            <a:r>
              <a:rPr lang="es-MX" sz="1600" b="1" dirty="0">
                <a:solidFill>
                  <a:srgbClr val="000000"/>
                </a:solidFill>
                <a:latin typeface="Arial"/>
                <a:cs typeface="Arial"/>
                <a:sym typeface="Arial"/>
              </a:rPr>
              <a:t>monto del coaseguro </a:t>
            </a:r>
            <a:r>
              <a:rPr lang="es-MX" sz="1600" dirty="0">
                <a:solidFill>
                  <a:srgbClr val="000000"/>
                </a:solidFill>
                <a:latin typeface="Arial"/>
                <a:cs typeface="Arial"/>
                <a:sym typeface="Arial"/>
              </a:rPr>
              <a:t>debe ser </a:t>
            </a:r>
            <a:r>
              <a:rPr lang="es-MX" sz="1600" b="1" dirty="0">
                <a:solidFill>
                  <a:srgbClr val="000000"/>
                </a:solidFill>
                <a:latin typeface="Arial"/>
                <a:cs typeface="Arial"/>
                <a:sym typeface="Arial"/>
              </a:rPr>
              <a:t>mayor</a:t>
            </a:r>
            <a:r>
              <a:rPr lang="es-MX" sz="1600" dirty="0">
                <a:solidFill>
                  <a:srgbClr val="000000"/>
                </a:solidFill>
                <a:latin typeface="Arial"/>
                <a:cs typeface="Arial"/>
                <a:sym typeface="Arial"/>
              </a:rPr>
              <a:t> o </a:t>
            </a:r>
            <a:r>
              <a:rPr lang="es-MX" sz="1600" b="1" dirty="0">
                <a:solidFill>
                  <a:srgbClr val="000000"/>
                </a:solidFill>
                <a:latin typeface="Arial"/>
                <a:cs typeface="Arial"/>
                <a:sym typeface="Arial"/>
              </a:rPr>
              <a:t>igual</a:t>
            </a:r>
            <a:r>
              <a:rPr lang="es-MX" sz="1600" dirty="0">
                <a:solidFill>
                  <a:srgbClr val="000000"/>
                </a:solidFill>
                <a:latin typeface="Arial"/>
                <a:cs typeface="Arial"/>
                <a:sym typeface="Arial"/>
              </a:rPr>
              <a:t> a 0.</a:t>
            </a:r>
          </a:p>
          <a:p>
            <a:pPr>
              <a:buClr>
                <a:srgbClr val="000000"/>
              </a:buClr>
              <a:buFont typeface="Arial" panose="020B0604020202020204" pitchFamily="34" charset="0"/>
              <a:buChar char="•"/>
            </a:pPr>
            <a:endParaRPr lang="es-MX" sz="1600" dirty="0">
              <a:solidFill>
                <a:srgbClr val="000000"/>
              </a:solidFill>
              <a:latin typeface="Arial"/>
              <a:cs typeface="Arial"/>
              <a:sym typeface="Arial"/>
            </a:endParaRPr>
          </a:p>
          <a:p>
            <a:pPr>
              <a:buClr>
                <a:srgbClr val="000000"/>
              </a:buClr>
              <a:buFont typeface="Arial" panose="020B0604020202020204" pitchFamily="34" charset="0"/>
              <a:buChar char="•"/>
            </a:pPr>
            <a:r>
              <a:rPr lang="es-MX" sz="1600" dirty="0">
                <a:cs typeface="Arial"/>
                <a:sym typeface="Arial"/>
              </a:rPr>
              <a:t>Si  el monto de la reclamación es </a:t>
            </a:r>
            <a:r>
              <a:rPr lang="es-MX" sz="1600" b="1" dirty="0">
                <a:cs typeface="Arial"/>
                <a:sym typeface="Arial"/>
              </a:rPr>
              <a:t>mayor</a:t>
            </a:r>
            <a:r>
              <a:rPr lang="es-MX" sz="1600" dirty="0">
                <a:cs typeface="Arial"/>
                <a:sym typeface="Arial"/>
              </a:rPr>
              <a:t> a cero entonces el </a:t>
            </a:r>
            <a:r>
              <a:rPr lang="es-MX" sz="1600" b="1" dirty="0">
                <a:cs typeface="Arial"/>
                <a:sym typeface="Arial"/>
              </a:rPr>
              <a:t>monto del coaseguro </a:t>
            </a:r>
            <a:r>
              <a:rPr lang="es-MX" sz="1600" dirty="0">
                <a:cs typeface="Arial"/>
                <a:sym typeface="Arial"/>
              </a:rPr>
              <a:t>debe ser </a:t>
            </a:r>
            <a:r>
              <a:rPr lang="es-MX" sz="1600" b="1" dirty="0">
                <a:cs typeface="Arial"/>
                <a:sym typeface="Arial"/>
              </a:rPr>
              <a:t>menor</a:t>
            </a:r>
            <a:r>
              <a:rPr lang="es-MX" sz="1600" dirty="0">
                <a:cs typeface="Arial"/>
                <a:sym typeface="Arial"/>
              </a:rPr>
              <a:t> o </a:t>
            </a:r>
            <a:r>
              <a:rPr lang="es-MX" sz="1600" b="1" dirty="0">
                <a:cs typeface="Arial"/>
                <a:sym typeface="Arial"/>
              </a:rPr>
              <a:t>igual</a:t>
            </a:r>
            <a:r>
              <a:rPr lang="es-MX" sz="1600" dirty="0">
                <a:cs typeface="Arial"/>
                <a:sym typeface="Arial"/>
              </a:rPr>
              <a:t> a monto de la reclamación</a:t>
            </a:r>
            <a:r>
              <a:rPr lang="es-MX" sz="1600" dirty="0">
                <a:solidFill>
                  <a:srgbClr val="000000"/>
                </a:solidFill>
                <a:latin typeface="Arial"/>
                <a:cs typeface="Arial"/>
                <a:sym typeface="Arial"/>
              </a:rPr>
              <a:t>.</a:t>
            </a:r>
            <a:endParaRPr lang="es-MX" sz="1600" dirty="0">
              <a:solidFill>
                <a:srgbClr val="000000"/>
              </a:solidFill>
              <a:latin typeface="Arial"/>
              <a:cs typeface="Arial"/>
            </a:endParaRP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76</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9832287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Monto pagado del siniestro</a:t>
            </a:r>
            <a:endParaRPr sz="3600" b="1" dirty="0">
              <a:solidFill>
                <a:schemeClr val="accent2">
                  <a:lumMod val="75000"/>
                </a:schemeClr>
              </a:solidFill>
            </a:endParaRPr>
          </a:p>
        </p:txBody>
      </p:sp>
      <p:sp>
        <p:nvSpPr>
          <p:cNvPr id="112" name="Google Shape;112;p17"/>
          <p:cNvSpPr txBox="1">
            <a:spLocks noGrp="1"/>
          </p:cNvSpPr>
          <p:nvPr>
            <p:ph type="body" idx="1"/>
          </p:nvPr>
        </p:nvSpPr>
        <p:spPr>
          <a:xfrm>
            <a:off x="481264" y="1210084"/>
            <a:ext cx="6232358" cy="3764973"/>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400" dirty="0">
                <a:solidFill>
                  <a:srgbClr val="000000"/>
                </a:solidFill>
                <a:latin typeface="Arial"/>
                <a:cs typeface="Arial"/>
              </a:rPr>
              <a:t>Se reportará el monto pagado al asegurado en el periodo de reporte, que corresponda a la reclamación reportada.</a:t>
            </a:r>
          </a:p>
          <a:p>
            <a:pPr marL="76200" indent="0">
              <a:spcBef>
                <a:spcPts val="600"/>
              </a:spcBef>
              <a:buSzPts val="2400"/>
              <a:buNone/>
            </a:pPr>
            <a:endParaRPr lang="es-MX" sz="1400" dirty="0">
              <a:solidFill>
                <a:srgbClr val="000000"/>
              </a:solidFill>
              <a:latin typeface="Arial"/>
              <a:cs typeface="Arial"/>
            </a:endParaRPr>
          </a:p>
          <a:p>
            <a:pPr marL="419100" indent="-342900" algn="just">
              <a:spcBef>
                <a:spcPts val="600"/>
              </a:spcBef>
              <a:buSzPts val="2400"/>
              <a:buFont typeface="Arial" panose="020B0604020202020204" pitchFamily="34" charset="0"/>
              <a:buChar char="•"/>
            </a:pPr>
            <a:r>
              <a:rPr lang="es-MX" sz="1400" dirty="0">
                <a:solidFill>
                  <a:srgbClr val="000000"/>
                </a:solidFill>
                <a:latin typeface="Arial"/>
                <a:cs typeface="Arial"/>
              </a:rPr>
              <a:t>El </a:t>
            </a:r>
            <a:r>
              <a:rPr lang="es-MX" sz="1400" b="1" dirty="0">
                <a:solidFill>
                  <a:srgbClr val="000000"/>
                </a:solidFill>
                <a:latin typeface="Arial"/>
                <a:cs typeface="Arial"/>
              </a:rPr>
              <a:t>monto pagado del siniestro</a:t>
            </a:r>
            <a:r>
              <a:rPr lang="es-MX" sz="1400" dirty="0">
                <a:solidFill>
                  <a:srgbClr val="000000"/>
                </a:solidFill>
                <a:latin typeface="Arial"/>
                <a:cs typeface="Arial"/>
              </a:rPr>
              <a:t> debe ser </a:t>
            </a:r>
            <a:r>
              <a:rPr lang="es-MX" sz="1400" b="1" dirty="0">
                <a:solidFill>
                  <a:srgbClr val="000000"/>
                </a:solidFill>
                <a:latin typeface="Arial"/>
                <a:cs typeface="Arial"/>
              </a:rPr>
              <a:t>mayor</a:t>
            </a:r>
            <a:r>
              <a:rPr lang="es-MX" sz="1400" dirty="0">
                <a:solidFill>
                  <a:srgbClr val="000000"/>
                </a:solidFill>
                <a:latin typeface="Arial"/>
                <a:cs typeface="Arial"/>
              </a:rPr>
              <a:t> o </a:t>
            </a:r>
            <a:r>
              <a:rPr lang="es-MX" sz="1400" b="1" dirty="0">
                <a:solidFill>
                  <a:srgbClr val="000000"/>
                </a:solidFill>
                <a:latin typeface="Arial"/>
                <a:cs typeface="Arial"/>
              </a:rPr>
              <a:t>igual</a:t>
            </a:r>
            <a:r>
              <a:rPr lang="es-MX" sz="1400" dirty="0">
                <a:solidFill>
                  <a:srgbClr val="000000"/>
                </a:solidFill>
                <a:latin typeface="Arial"/>
                <a:cs typeface="Arial"/>
              </a:rPr>
              <a:t> a 0.</a:t>
            </a:r>
          </a:p>
          <a:p>
            <a:pPr marL="419100" indent="-342900" algn="just">
              <a:spcBef>
                <a:spcPts val="600"/>
              </a:spcBef>
              <a:buSzPts val="2400"/>
              <a:buFont typeface="Arial" panose="020B0604020202020204" pitchFamily="34" charset="0"/>
              <a:buChar char="•"/>
            </a:pPr>
            <a:endParaRPr lang="es-MX" sz="1400" dirty="0">
              <a:solidFill>
                <a:srgbClr val="000000"/>
              </a:solidFill>
              <a:latin typeface="Arial"/>
              <a:cs typeface="Arial"/>
            </a:endParaRPr>
          </a:p>
          <a:p>
            <a:pPr marL="419100" indent="-342900" algn="just">
              <a:spcBef>
                <a:spcPts val="600"/>
              </a:spcBef>
              <a:buSzPts val="2400"/>
              <a:buFont typeface="Arial" panose="020B0604020202020204" pitchFamily="34" charset="0"/>
              <a:buChar char="•"/>
            </a:pPr>
            <a:r>
              <a:rPr lang="es-MX" sz="1400" dirty="0">
                <a:solidFill>
                  <a:srgbClr val="000000"/>
                </a:solidFill>
                <a:latin typeface="Arial"/>
                <a:cs typeface="Arial"/>
              </a:rPr>
              <a:t>Si el </a:t>
            </a:r>
            <a:r>
              <a:rPr lang="es-MX" sz="1400" b="1" dirty="0">
                <a:solidFill>
                  <a:srgbClr val="000000"/>
                </a:solidFill>
                <a:latin typeface="Arial"/>
                <a:cs typeface="Arial"/>
              </a:rPr>
              <a:t>monto pagado del siniestro</a:t>
            </a:r>
            <a:r>
              <a:rPr lang="es-MX" sz="1400" dirty="0">
                <a:solidFill>
                  <a:srgbClr val="000000"/>
                </a:solidFill>
                <a:latin typeface="Arial"/>
                <a:cs typeface="Arial"/>
              </a:rPr>
              <a:t> es </a:t>
            </a:r>
            <a:r>
              <a:rPr lang="es-MX" sz="1400" b="1" dirty="0">
                <a:solidFill>
                  <a:srgbClr val="000000"/>
                </a:solidFill>
                <a:latin typeface="Arial"/>
                <a:cs typeface="Arial"/>
              </a:rPr>
              <a:t>mayor</a:t>
            </a:r>
            <a:r>
              <a:rPr lang="es-MX" sz="1400" dirty="0">
                <a:solidFill>
                  <a:srgbClr val="000000"/>
                </a:solidFill>
                <a:latin typeface="Arial"/>
                <a:cs typeface="Arial"/>
              </a:rPr>
              <a:t> a 0 entonces la fecha de pago del siniestro es </a:t>
            </a:r>
            <a:r>
              <a:rPr lang="es-MX" sz="1400" b="1" dirty="0">
                <a:solidFill>
                  <a:srgbClr val="000000"/>
                </a:solidFill>
                <a:latin typeface="Arial"/>
                <a:cs typeface="Arial"/>
              </a:rPr>
              <a:t>distinto</a:t>
            </a:r>
            <a:r>
              <a:rPr lang="es-MX" sz="1400" dirty="0">
                <a:solidFill>
                  <a:srgbClr val="000000"/>
                </a:solidFill>
                <a:latin typeface="Arial"/>
                <a:cs typeface="Arial"/>
              </a:rPr>
              <a:t> de vacío.</a:t>
            </a:r>
          </a:p>
          <a:p>
            <a:pPr marL="419100" indent="-342900" algn="just">
              <a:spcBef>
                <a:spcPts val="600"/>
              </a:spcBef>
              <a:buSzPts val="2400"/>
              <a:buFont typeface="Arial" panose="020B0604020202020204" pitchFamily="34" charset="0"/>
              <a:buChar char="•"/>
            </a:pPr>
            <a:endParaRPr lang="es-MX" sz="1400" dirty="0">
              <a:solidFill>
                <a:srgbClr val="000000"/>
              </a:solidFill>
              <a:latin typeface="Arial"/>
              <a:cs typeface="Arial"/>
            </a:endParaRPr>
          </a:p>
          <a:p>
            <a:pPr marL="419100" indent="-342900" algn="just">
              <a:spcBef>
                <a:spcPts val="600"/>
              </a:spcBef>
              <a:buSzPts val="2400"/>
              <a:buFont typeface="Arial" panose="020B0604020202020204" pitchFamily="34" charset="0"/>
              <a:buChar char="•"/>
            </a:pPr>
            <a:r>
              <a:rPr lang="es-MX" sz="1400" dirty="0">
                <a:solidFill>
                  <a:srgbClr val="000000"/>
                </a:solidFill>
                <a:latin typeface="Arial"/>
                <a:cs typeface="Arial"/>
              </a:rPr>
              <a:t>Si la fecha de pago del siniestro es </a:t>
            </a:r>
            <a:r>
              <a:rPr lang="es-MX" sz="1400" b="1" dirty="0">
                <a:solidFill>
                  <a:srgbClr val="000000"/>
                </a:solidFill>
                <a:latin typeface="Arial"/>
                <a:cs typeface="Arial"/>
              </a:rPr>
              <a:t>distinto</a:t>
            </a:r>
            <a:r>
              <a:rPr lang="es-MX" sz="1400" dirty="0">
                <a:solidFill>
                  <a:srgbClr val="000000"/>
                </a:solidFill>
                <a:latin typeface="Arial"/>
                <a:cs typeface="Arial"/>
              </a:rPr>
              <a:t> de vacío entonces el </a:t>
            </a:r>
            <a:r>
              <a:rPr lang="es-MX" sz="1400" b="1" dirty="0">
                <a:solidFill>
                  <a:srgbClr val="000000"/>
                </a:solidFill>
                <a:latin typeface="Arial"/>
                <a:cs typeface="Arial"/>
              </a:rPr>
              <a:t>monto pagado del siniestro</a:t>
            </a:r>
            <a:r>
              <a:rPr lang="es-MX" sz="1400" dirty="0">
                <a:solidFill>
                  <a:srgbClr val="000000"/>
                </a:solidFill>
                <a:latin typeface="Arial"/>
                <a:cs typeface="Arial"/>
              </a:rPr>
              <a:t> debe ser mayor a 0.</a:t>
            </a:r>
          </a:p>
          <a:p>
            <a:pPr marL="419100" indent="-342900" algn="just">
              <a:spcBef>
                <a:spcPts val="600"/>
              </a:spcBef>
              <a:buSzPts val="2400"/>
              <a:buFont typeface="Arial" panose="020B0604020202020204" pitchFamily="34" charset="0"/>
              <a:buChar char="•"/>
            </a:pPr>
            <a:endParaRPr lang="es-MX" sz="1400" dirty="0">
              <a:solidFill>
                <a:srgbClr val="000000"/>
              </a:solidFill>
              <a:latin typeface="Arial"/>
              <a:cs typeface="Arial"/>
            </a:endParaRPr>
          </a:p>
          <a:p>
            <a:pPr marL="419100" indent="-342900" algn="just">
              <a:buFont typeface="Arial" panose="020B0604020202020204" pitchFamily="34" charset="0"/>
              <a:buChar char="•"/>
            </a:pPr>
            <a:r>
              <a:rPr lang="es-MX" sz="1400" dirty="0">
                <a:solidFill>
                  <a:srgbClr val="000000"/>
                </a:solidFill>
                <a:latin typeface="Arial"/>
                <a:cs typeface="Arial"/>
              </a:rPr>
              <a:t>El </a:t>
            </a:r>
            <a:r>
              <a:rPr lang="es-MX" sz="1400" b="1" dirty="0">
                <a:solidFill>
                  <a:srgbClr val="000000"/>
                </a:solidFill>
                <a:latin typeface="Arial"/>
                <a:cs typeface="Arial"/>
              </a:rPr>
              <a:t>monto pagado del siniestro</a:t>
            </a:r>
            <a:r>
              <a:rPr lang="es-MX" sz="1400" dirty="0">
                <a:solidFill>
                  <a:srgbClr val="000000"/>
                </a:solidFill>
                <a:latin typeface="Arial"/>
                <a:cs typeface="Arial"/>
              </a:rPr>
              <a:t> debe ser </a:t>
            </a:r>
            <a:r>
              <a:rPr lang="es-MX" sz="1400" b="1" dirty="0">
                <a:solidFill>
                  <a:srgbClr val="000000"/>
                </a:solidFill>
                <a:latin typeface="Arial"/>
                <a:cs typeface="Arial"/>
              </a:rPr>
              <a:t>menor</a:t>
            </a:r>
            <a:r>
              <a:rPr lang="es-MX" sz="1400" dirty="0">
                <a:solidFill>
                  <a:srgbClr val="000000"/>
                </a:solidFill>
                <a:latin typeface="Arial"/>
                <a:cs typeface="Arial"/>
              </a:rPr>
              <a:t> o </a:t>
            </a:r>
            <a:r>
              <a:rPr lang="es-MX" sz="1400" b="1" dirty="0">
                <a:solidFill>
                  <a:srgbClr val="000000"/>
                </a:solidFill>
                <a:latin typeface="Arial"/>
                <a:cs typeface="Arial"/>
              </a:rPr>
              <a:t>igual</a:t>
            </a:r>
            <a:r>
              <a:rPr lang="es-MX" sz="1400" dirty="0">
                <a:solidFill>
                  <a:srgbClr val="000000"/>
                </a:solidFill>
                <a:latin typeface="Arial"/>
                <a:cs typeface="Arial"/>
              </a:rPr>
              <a:t> al valor máximo de la suma asegurada.</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77</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34061004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227271"/>
            <a:ext cx="841989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3600" b="1" dirty="0">
                <a:solidFill>
                  <a:schemeClr val="accent2">
                    <a:lumMod val="75000"/>
                  </a:schemeClr>
                </a:solidFill>
              </a:rPr>
              <a:t>Monto recuperado de reaseguro</a:t>
            </a:r>
            <a:endParaRPr sz="3600" b="1" dirty="0">
              <a:solidFill>
                <a:schemeClr val="accent2">
                  <a:lumMod val="75000"/>
                </a:schemeClr>
              </a:solidFill>
            </a:endParaRPr>
          </a:p>
        </p:txBody>
      </p:sp>
      <p:sp>
        <p:nvSpPr>
          <p:cNvPr id="112" name="Google Shape;112;p17"/>
          <p:cNvSpPr txBox="1">
            <a:spLocks noGrp="1"/>
          </p:cNvSpPr>
          <p:nvPr>
            <p:ph type="body" idx="1"/>
          </p:nvPr>
        </p:nvSpPr>
        <p:spPr>
          <a:xfrm>
            <a:off x="741218" y="1378526"/>
            <a:ext cx="5852087" cy="3764973"/>
          </a:xfrm>
          <a:prstGeom prst="rect">
            <a:avLst/>
          </a:prstGeom>
        </p:spPr>
        <p:txBody>
          <a:bodyPr spcFirstLastPara="1" wrap="square" lIns="91425" tIns="91425" rIns="91425" bIns="91425" anchor="t" anchorCtr="0">
            <a:noAutofit/>
          </a:bodyPr>
          <a:lstStyle/>
          <a:p>
            <a:pPr marL="76200" indent="0">
              <a:buClr>
                <a:srgbClr val="000000"/>
              </a:buClr>
              <a:buNone/>
              <a:tabLst>
                <a:tab pos="3043238" algn="l"/>
              </a:tabLst>
            </a:pPr>
            <a:r>
              <a:rPr lang="es-MX" sz="1600" dirty="0">
                <a:solidFill>
                  <a:srgbClr val="000000"/>
                </a:solidFill>
                <a:latin typeface="Arial"/>
                <a:cs typeface="Arial"/>
                <a:sym typeface="Arial"/>
              </a:rPr>
              <a:t>Se reportará el monto estimado a recuperar de reaseguro de las reclamaciones contabilizadas en el ejercicio, de acuerdo a los contratos de reaseguro proporcionales.</a:t>
            </a:r>
          </a:p>
          <a:p>
            <a:pPr>
              <a:buClr>
                <a:srgbClr val="000000"/>
              </a:buClr>
              <a:buFont typeface="Arial" panose="020B0604020202020204" pitchFamily="34" charset="0"/>
              <a:buChar char="•"/>
            </a:pPr>
            <a:endParaRPr lang="es-MX" sz="1600" dirty="0">
              <a:solidFill>
                <a:srgbClr val="000000"/>
              </a:solidFill>
              <a:latin typeface="Arial"/>
              <a:cs typeface="Arial"/>
              <a:sym typeface="Arial"/>
            </a:endParaRPr>
          </a:p>
          <a:p>
            <a:pPr algn="just">
              <a:buClr>
                <a:srgbClr val="000000"/>
              </a:buClr>
              <a:buFont typeface="Arial"/>
              <a:buChar char="•"/>
            </a:pPr>
            <a:r>
              <a:rPr lang="es-MX" sz="1600" dirty="0">
                <a:cs typeface="Arial"/>
                <a:sym typeface="Arial"/>
              </a:rPr>
              <a:t>Si año fecha de contabilización del siniestro es </a:t>
            </a:r>
            <a:r>
              <a:rPr lang="es-MX" sz="1600" b="1" dirty="0">
                <a:cs typeface="Arial"/>
                <a:sym typeface="Arial"/>
              </a:rPr>
              <a:t>igual</a:t>
            </a:r>
            <a:r>
              <a:rPr lang="es-MX" sz="1600" dirty="0">
                <a:cs typeface="Arial"/>
                <a:sym typeface="Arial"/>
              </a:rPr>
              <a:t> al año de reporte y la moneda es nacional entonces el </a:t>
            </a:r>
            <a:r>
              <a:rPr lang="es-MX" sz="1600" b="1" dirty="0">
                <a:cs typeface="Arial"/>
                <a:sym typeface="Arial"/>
              </a:rPr>
              <a:t>monto recuperado de reaseguro </a:t>
            </a:r>
            <a:r>
              <a:rPr lang="es-MX" sz="1600" dirty="0">
                <a:cs typeface="Arial"/>
                <a:sym typeface="Arial"/>
              </a:rPr>
              <a:t>debe ser </a:t>
            </a:r>
            <a:r>
              <a:rPr lang="es-MX" sz="1600" b="1" dirty="0">
                <a:cs typeface="Arial"/>
                <a:sym typeface="Arial"/>
              </a:rPr>
              <a:t>mayor</a:t>
            </a:r>
            <a:r>
              <a:rPr lang="es-MX" sz="1600" dirty="0">
                <a:cs typeface="Arial"/>
                <a:sym typeface="Arial"/>
              </a:rPr>
              <a:t> o </a:t>
            </a:r>
            <a:r>
              <a:rPr lang="es-MX" sz="1600" b="1" dirty="0">
                <a:cs typeface="Arial"/>
                <a:sym typeface="Arial"/>
              </a:rPr>
              <a:t>igual</a:t>
            </a:r>
            <a:r>
              <a:rPr lang="es-MX" sz="1600" dirty="0">
                <a:cs typeface="Arial"/>
                <a:sym typeface="Arial"/>
              </a:rPr>
              <a:t> a 0</a:t>
            </a:r>
            <a:endParaRPr lang="es-MX" sz="1600" dirty="0">
              <a:cs typeface="Arial"/>
            </a:endParaRPr>
          </a:p>
          <a:p>
            <a:pPr>
              <a:buClr>
                <a:srgbClr val="000000"/>
              </a:buClr>
              <a:buFont typeface="Arial" panose="020B0604020202020204" pitchFamily="34" charset="0"/>
              <a:buChar char="•"/>
            </a:pPr>
            <a:endParaRPr lang="es-MX" sz="1600" dirty="0">
              <a:solidFill>
                <a:srgbClr val="000000"/>
              </a:solidFill>
              <a:latin typeface="Arial"/>
              <a:cs typeface="Arial"/>
            </a:endParaRPr>
          </a:p>
          <a:p>
            <a:pPr marL="76200" lvl="0" indent="0">
              <a:buClr>
                <a:srgbClr val="000000"/>
              </a:buClr>
              <a:buNone/>
            </a:pPr>
            <a:endParaRPr lang="es-MX" sz="16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78</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spTree>
    <p:extLst>
      <p:ext uri="{BB962C8B-B14F-4D97-AF65-F5344CB8AC3E}">
        <p14:creationId xmlns:p14="http://schemas.microsoft.com/office/powerpoint/2010/main" val="33209067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3" name="Google Shape;496;p41">
            <a:extLst>
              <a:ext uri="{FF2B5EF4-FFF2-40B4-BE49-F238E27FC236}">
                <a16:creationId xmlns:a16="http://schemas.microsoft.com/office/drawing/2014/main" id="{78960B51-35DB-4E65-98BD-20CF69BE76CB}"/>
              </a:ext>
            </a:extLst>
          </p:cNvPr>
          <p:cNvSpPr/>
          <p:nvPr/>
        </p:nvSpPr>
        <p:spPr>
          <a:xfrm>
            <a:off x="5943600" y="1404569"/>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42" name="Google Shape;496;p41">
            <a:extLst>
              <a:ext uri="{FF2B5EF4-FFF2-40B4-BE49-F238E27FC236}">
                <a16:creationId xmlns:a16="http://schemas.microsoft.com/office/drawing/2014/main" id="{D51A5395-BCC3-496C-BD32-0D41DA77309F}"/>
              </a:ext>
            </a:extLst>
          </p:cNvPr>
          <p:cNvSpPr/>
          <p:nvPr/>
        </p:nvSpPr>
        <p:spPr>
          <a:xfrm>
            <a:off x="5943600" y="3118292"/>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41" name="Google Shape;496;p41">
            <a:extLst>
              <a:ext uri="{FF2B5EF4-FFF2-40B4-BE49-F238E27FC236}">
                <a16:creationId xmlns:a16="http://schemas.microsoft.com/office/drawing/2014/main" id="{C2FF2D24-1CC6-43F8-9EA2-DA9B938CD1D0}"/>
              </a:ext>
            </a:extLst>
          </p:cNvPr>
          <p:cNvSpPr/>
          <p:nvPr/>
        </p:nvSpPr>
        <p:spPr>
          <a:xfrm>
            <a:off x="0" y="3084080"/>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a:p>
            <a:pPr marL="0" lvl="0" indent="0" algn="r"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Liga de manuales, catálogos y presentaciones:</a:t>
            </a:r>
          </a:p>
          <a:p>
            <a:pPr marL="0" lvl="0" indent="0" algn="r" rtl="0">
              <a:spcBef>
                <a:spcPts val="0"/>
              </a:spcBef>
              <a:spcAft>
                <a:spcPts val="0"/>
              </a:spcAft>
              <a:buClr>
                <a:schemeClr val="dk1"/>
              </a:buClr>
              <a:buSzPts val="1100"/>
              <a:buFont typeface="Arial"/>
              <a:buNone/>
            </a:pPr>
            <a:r>
              <a:rPr lang="es-MX" sz="1100" dirty="0">
                <a:solidFill>
                  <a:schemeClr val="dk1"/>
                </a:solidFill>
                <a:latin typeface="Source Sans Pro"/>
                <a:ea typeface="Source Sans Pro"/>
                <a:cs typeface="Source Sans Pro"/>
                <a:sym typeface="Source Sans Pro"/>
              </a:rPr>
              <a:t>https://www.cnsf.gob.mx/Sistemas/Paginas/InformacionEstadistica.aspx</a:t>
            </a:r>
          </a:p>
        </p:txBody>
      </p:sp>
      <p:sp>
        <p:nvSpPr>
          <p:cNvPr id="493" name="Google Shape;493;p41"/>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Gracias</a:t>
            </a:r>
            <a:endParaRPr sz="4800" b="1" dirty="0"/>
          </a:p>
        </p:txBody>
      </p:sp>
      <p:sp>
        <p:nvSpPr>
          <p:cNvPr id="494" name="Google Shape;494;p4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79</a:t>
            </a:fld>
            <a:endParaRPr/>
          </a:p>
        </p:txBody>
      </p:sp>
      <p:sp>
        <p:nvSpPr>
          <p:cNvPr id="496" name="Google Shape;496;p41"/>
          <p:cNvSpPr/>
          <p:nvPr/>
        </p:nvSpPr>
        <p:spPr>
          <a:xfrm>
            <a:off x="0" y="1399495"/>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Ricardo Sevilla       </a:t>
            </a:r>
            <a:r>
              <a:rPr lang="es-MX" sz="1100" dirty="0">
                <a:solidFill>
                  <a:schemeClr val="dk1"/>
                </a:solidFill>
                <a:latin typeface="Source Sans Pro"/>
                <a:ea typeface="Source Sans Pro"/>
                <a:cs typeface="Source Sans Pro"/>
                <a:sym typeface="Source Sans Pro"/>
              </a:rPr>
              <a:t>RSevilla@cnsf.gob.mx</a:t>
            </a:r>
          </a:p>
          <a:p>
            <a:pPr marL="0" lvl="0" indent="0" rtl="0">
              <a:spcBef>
                <a:spcPts val="0"/>
              </a:spcBef>
              <a:spcAft>
                <a:spcPts val="0"/>
              </a:spcAft>
              <a:buClr>
                <a:schemeClr val="dk1"/>
              </a:buClr>
              <a:buSzPts val="1100"/>
              <a:buFont typeface="Arial"/>
              <a:buNone/>
            </a:pPr>
            <a:endParaRPr lang="es-MX" sz="1100" b="1" dirty="0">
              <a:solidFill>
                <a:schemeClr val="dk1"/>
              </a:solidFill>
              <a:latin typeface="Source Sans Pro"/>
              <a:ea typeface="Source Sans Pro"/>
              <a:cs typeface="Source Sans Pro"/>
              <a:sym typeface="Source Sans Pro"/>
            </a:endParaRPr>
          </a:p>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Aldo Hernandez    </a:t>
            </a:r>
            <a:r>
              <a:rPr lang="es-MX" sz="1100" dirty="0">
                <a:solidFill>
                  <a:schemeClr val="dk1"/>
                </a:solidFill>
                <a:latin typeface="Source Sans Pro"/>
                <a:ea typeface="Source Sans Pro"/>
                <a:cs typeface="Source Sans Pro"/>
                <a:sym typeface="Source Sans Pro"/>
              </a:rPr>
              <a:t>ARHernandez@cnsf.gob.mx</a:t>
            </a:r>
          </a:p>
          <a:p>
            <a:pPr marL="0" lvl="0" indent="0" rtl="0">
              <a:spcBef>
                <a:spcPts val="0"/>
              </a:spcBef>
              <a:spcAft>
                <a:spcPts val="0"/>
              </a:spcAft>
              <a:buClr>
                <a:schemeClr val="dk1"/>
              </a:buClr>
              <a:buSzPts val="1100"/>
              <a:buFont typeface="Arial"/>
              <a:buNone/>
            </a:pPr>
            <a:endParaRPr lang="es-MX" sz="1100" b="1" dirty="0">
              <a:solidFill>
                <a:schemeClr val="dk1"/>
              </a:solidFill>
              <a:latin typeface="Source Sans Pro"/>
              <a:ea typeface="Source Sans Pro"/>
              <a:cs typeface="Source Sans Pro"/>
              <a:sym typeface="Source Sans Pro"/>
            </a:endParaRPr>
          </a:p>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Karina Luna             </a:t>
            </a:r>
            <a:r>
              <a:rPr lang="es-MX" sz="1100" dirty="0">
                <a:solidFill>
                  <a:schemeClr val="dk1"/>
                </a:solidFill>
                <a:latin typeface="Source Sans Pro"/>
                <a:ea typeface="Source Sans Pro"/>
                <a:cs typeface="Source Sans Pro"/>
                <a:sym typeface="Source Sans Pro"/>
              </a:rPr>
              <a:t>KLuna@cnsf.gob.mx</a:t>
            </a:r>
          </a:p>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499" name="Google Shape;499;p41"/>
          <p:cNvSpPr/>
          <p:nvPr/>
        </p:nvSpPr>
        <p:spPr>
          <a:xfrm>
            <a:off x="3285625" y="1738389"/>
            <a:ext cx="2417100" cy="2417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rot="5400000">
            <a:off x="3459879" y="1738389"/>
            <a:ext cx="2417100" cy="2417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p:nvPr/>
        </p:nvSpPr>
        <p:spPr>
          <a:xfrm rot="10800000">
            <a:off x="3459879" y="1914006"/>
            <a:ext cx="2417100" cy="2417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1"/>
          <p:cNvSpPr/>
          <p:nvPr/>
        </p:nvSpPr>
        <p:spPr>
          <a:xfrm rot="-5400000">
            <a:off x="3285625" y="1914006"/>
            <a:ext cx="2417100" cy="2417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
          <p:cNvSpPr/>
          <p:nvPr/>
        </p:nvSpPr>
        <p:spPr>
          <a:xfrm>
            <a:off x="3690657" y="2214203"/>
            <a:ext cx="534235" cy="455171"/>
          </a:xfrm>
          <a:prstGeom prst="rect">
            <a:avLst/>
          </a:prstGeom>
        </p:spPr>
        <p:txBody>
          <a:bodyPr>
            <a:prstTxWarp prst="textPlain">
              <a:avLst/>
            </a:prstTxWarp>
          </a:bodyPr>
          <a:lstStyle/>
          <a:p>
            <a:pPr lvl="0" algn="ctr"/>
            <a:r>
              <a:rPr lang="es-MX" b="1" i="0" dirty="0">
                <a:ln>
                  <a:noFill/>
                </a:ln>
                <a:solidFill>
                  <a:schemeClr val="lt1"/>
                </a:solidFill>
                <a:latin typeface="Dosis"/>
              </a:rPr>
              <a:t>C</a:t>
            </a:r>
            <a:endParaRPr b="1" i="0" dirty="0">
              <a:ln>
                <a:noFill/>
              </a:ln>
              <a:solidFill>
                <a:schemeClr val="lt1"/>
              </a:solidFill>
              <a:latin typeface="Dosis"/>
            </a:endParaRPr>
          </a:p>
        </p:txBody>
      </p:sp>
      <p:sp>
        <p:nvSpPr>
          <p:cNvPr id="505" name="Google Shape;505;p41"/>
          <p:cNvSpPr/>
          <p:nvPr/>
        </p:nvSpPr>
        <p:spPr>
          <a:xfrm>
            <a:off x="3807513" y="3348952"/>
            <a:ext cx="289660" cy="455171"/>
          </a:xfrm>
          <a:prstGeom prst="rect">
            <a:avLst/>
          </a:prstGeom>
        </p:spPr>
        <p:txBody>
          <a:bodyPr>
            <a:prstTxWarp prst="textPlain">
              <a:avLst/>
            </a:prstTxWarp>
          </a:bodyPr>
          <a:lstStyle/>
          <a:p>
            <a:pPr lvl="0" algn="ctr"/>
            <a:r>
              <a:rPr lang="es-MX" b="1" dirty="0">
                <a:solidFill>
                  <a:schemeClr val="lt1"/>
                </a:solidFill>
                <a:latin typeface="Dosis"/>
              </a:rPr>
              <a:t>L</a:t>
            </a:r>
            <a:endParaRPr b="1" i="0" dirty="0">
              <a:ln>
                <a:noFill/>
              </a:ln>
              <a:solidFill>
                <a:schemeClr val="lt1"/>
              </a:solidFill>
              <a:latin typeface="Dosis"/>
            </a:endParaRPr>
          </a:p>
        </p:txBody>
      </p:sp>
      <p:sp>
        <p:nvSpPr>
          <p:cNvPr id="21" name="Rectángulo 20">
            <a:extLst>
              <a:ext uri="{FF2B5EF4-FFF2-40B4-BE49-F238E27FC236}">
                <a16:creationId xmlns:a16="http://schemas.microsoft.com/office/drawing/2014/main" id="{FE4C0AEB-8AAF-4CEE-86DE-A3313D7474C8}"/>
              </a:ext>
            </a:extLst>
          </p:cNvPr>
          <p:cNvSpPr/>
          <p:nvPr/>
        </p:nvSpPr>
        <p:spPr>
          <a:xfrm>
            <a:off x="5811567" y="1615498"/>
            <a:ext cx="1666435"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a:t>
            </a:r>
            <a:r>
              <a:rPr lang="es-MX" sz="900" b="1" dirty="0" err="1">
                <a:solidFill>
                  <a:srgbClr val="766C42"/>
                </a:solidFill>
                <a:latin typeface="Montserrat" panose="00000500000000000000" pitchFamily="2" charset="0"/>
              </a:rPr>
              <a:t>CNSF_gob_mx</a:t>
            </a:r>
            <a:endParaRPr lang="es-MX" sz="900" b="1" dirty="0">
              <a:solidFill>
                <a:srgbClr val="766C42"/>
              </a:solidFill>
              <a:latin typeface="Montserrat" panose="00000500000000000000" pitchFamily="2" charset="0"/>
            </a:endParaRPr>
          </a:p>
        </p:txBody>
      </p:sp>
      <p:sp>
        <p:nvSpPr>
          <p:cNvPr id="22" name="Rectángulo 21">
            <a:extLst>
              <a:ext uri="{FF2B5EF4-FFF2-40B4-BE49-F238E27FC236}">
                <a16:creationId xmlns:a16="http://schemas.microsoft.com/office/drawing/2014/main" id="{3631BB1F-A0EB-4D73-B4A3-D0F39B806E5F}"/>
              </a:ext>
            </a:extLst>
          </p:cNvPr>
          <p:cNvSpPr/>
          <p:nvPr/>
        </p:nvSpPr>
        <p:spPr>
          <a:xfrm>
            <a:off x="5835629" y="1886023"/>
            <a:ext cx="1666435"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a:t>
            </a:r>
            <a:r>
              <a:rPr lang="es-MX" sz="900" b="1" dirty="0" err="1">
                <a:solidFill>
                  <a:srgbClr val="766C42"/>
                </a:solidFill>
                <a:latin typeface="Montserrat" panose="00000500000000000000" pitchFamily="2" charset="0"/>
              </a:rPr>
              <a:t>CNSF_gob_mx</a:t>
            </a:r>
            <a:endParaRPr lang="es-MX" sz="900" b="1" dirty="0">
              <a:solidFill>
                <a:srgbClr val="766C42"/>
              </a:solidFill>
              <a:latin typeface="Montserrat" panose="00000500000000000000" pitchFamily="2" charset="0"/>
            </a:endParaRPr>
          </a:p>
        </p:txBody>
      </p:sp>
      <p:pic>
        <p:nvPicPr>
          <p:cNvPr id="24" name="Imagen 23" descr="Un letrero de color blanco&#10;&#10;Descripción generada automáticamente con confianza baja">
            <a:extLst>
              <a:ext uri="{FF2B5EF4-FFF2-40B4-BE49-F238E27FC236}">
                <a16:creationId xmlns:a16="http://schemas.microsoft.com/office/drawing/2014/main" id="{EAF8AFC8-A2E2-4143-A3B5-BBC04CF387E3}"/>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53720" b="50000"/>
          <a:stretch/>
        </p:blipFill>
        <p:spPr>
          <a:xfrm>
            <a:off x="7480756" y="1624420"/>
            <a:ext cx="246793" cy="246191"/>
          </a:xfrm>
          <a:prstGeom prst="rect">
            <a:avLst/>
          </a:prstGeom>
        </p:spPr>
      </p:pic>
      <p:pic>
        <p:nvPicPr>
          <p:cNvPr id="25" name="Imagen 24" descr="Un letrero de color blanco&#10;&#10;Descripción generada automáticamente con confianza baja">
            <a:extLst>
              <a:ext uri="{FF2B5EF4-FFF2-40B4-BE49-F238E27FC236}">
                <a16:creationId xmlns:a16="http://schemas.microsoft.com/office/drawing/2014/main" id="{B9CF1E69-586A-4222-9301-A28E6BCA1093}"/>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554" t="-897" r="55274" b="50897"/>
          <a:stretch/>
        </p:blipFill>
        <p:spPr>
          <a:xfrm>
            <a:off x="7528882" y="1927923"/>
            <a:ext cx="210700" cy="210186"/>
          </a:xfrm>
          <a:prstGeom prst="rect">
            <a:avLst/>
          </a:prstGeom>
        </p:spPr>
      </p:pic>
      <p:pic>
        <p:nvPicPr>
          <p:cNvPr id="26" name="Imagen 25" descr="Forma&#10;&#10;Descripción generada automáticamente con confianza baja">
            <a:extLst>
              <a:ext uri="{FF2B5EF4-FFF2-40B4-BE49-F238E27FC236}">
                <a16:creationId xmlns:a16="http://schemas.microsoft.com/office/drawing/2014/main" id="{73D4AADA-17D7-48AE-9EFA-0D12049F376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18370" y="2495111"/>
            <a:ext cx="233241" cy="233241"/>
          </a:xfrm>
          <a:prstGeom prst="rect">
            <a:avLst/>
          </a:prstGeom>
        </p:spPr>
      </p:pic>
      <p:sp>
        <p:nvSpPr>
          <p:cNvPr id="27" name="Rectángulo 26">
            <a:extLst>
              <a:ext uri="{FF2B5EF4-FFF2-40B4-BE49-F238E27FC236}">
                <a16:creationId xmlns:a16="http://schemas.microsoft.com/office/drawing/2014/main" id="{2C3A8174-7D0B-45A0-8079-C405213074FE}"/>
              </a:ext>
            </a:extLst>
          </p:cNvPr>
          <p:cNvSpPr/>
          <p:nvPr/>
        </p:nvSpPr>
        <p:spPr>
          <a:xfrm>
            <a:off x="5883758" y="2159735"/>
            <a:ext cx="1582196"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@CNSF.gob.mx</a:t>
            </a:r>
          </a:p>
        </p:txBody>
      </p:sp>
      <p:sp>
        <p:nvSpPr>
          <p:cNvPr id="28" name="Rectángulo 27">
            <a:extLst>
              <a:ext uri="{FF2B5EF4-FFF2-40B4-BE49-F238E27FC236}">
                <a16:creationId xmlns:a16="http://schemas.microsoft.com/office/drawing/2014/main" id="{8FFD2755-C916-4766-8438-C3C3879D4568}"/>
              </a:ext>
            </a:extLst>
          </p:cNvPr>
          <p:cNvSpPr/>
          <p:nvPr/>
        </p:nvSpPr>
        <p:spPr>
          <a:xfrm>
            <a:off x="5955944" y="2381546"/>
            <a:ext cx="1555035" cy="369332"/>
          </a:xfrm>
          <a:prstGeom prst="rect">
            <a:avLst/>
          </a:prstGeom>
        </p:spPr>
        <p:txBody>
          <a:bodyPr wrap="square">
            <a:spAutoFit/>
          </a:bodyPr>
          <a:lstStyle/>
          <a:p>
            <a:pPr algn="r"/>
            <a:r>
              <a:rPr lang="es-MX" sz="900" b="1" dirty="0">
                <a:solidFill>
                  <a:srgbClr val="766C42"/>
                </a:solidFill>
                <a:latin typeface="Montserrat" panose="00000500000000000000" pitchFamily="2" charset="0"/>
              </a:rPr>
              <a:t>Comisión Nacional de Seguros y Fianzas</a:t>
            </a:r>
          </a:p>
        </p:txBody>
      </p:sp>
      <p:pic>
        <p:nvPicPr>
          <p:cNvPr id="29" name="Imagen 28">
            <a:extLst>
              <a:ext uri="{FF2B5EF4-FFF2-40B4-BE49-F238E27FC236}">
                <a16:creationId xmlns:a16="http://schemas.microsoft.com/office/drawing/2014/main" id="{7B02DCF2-28D8-4C86-9054-DA1939710508}"/>
              </a:ext>
            </a:extLst>
          </p:cNvPr>
          <p:cNvPicPr>
            <a:picLocks noChangeAspect="1"/>
          </p:cNvPicPr>
          <p:nvPr/>
        </p:nvPicPr>
        <p:blipFill>
          <a:blip r:embed="rId5"/>
          <a:stretch>
            <a:fillRect/>
          </a:stretch>
        </p:blipFill>
        <p:spPr>
          <a:xfrm>
            <a:off x="7515295" y="2207096"/>
            <a:ext cx="224284" cy="224284"/>
          </a:xfrm>
          <a:prstGeom prst="rect">
            <a:avLst/>
          </a:prstGeom>
        </p:spPr>
      </p:pic>
      <p:sp>
        <p:nvSpPr>
          <p:cNvPr id="32" name="Rectángulo 31">
            <a:extLst>
              <a:ext uri="{FF2B5EF4-FFF2-40B4-BE49-F238E27FC236}">
                <a16:creationId xmlns:a16="http://schemas.microsoft.com/office/drawing/2014/main" id="{9F3D215A-82E6-4755-BEBD-592305A4FC96}"/>
              </a:ext>
            </a:extLst>
          </p:cNvPr>
          <p:cNvSpPr/>
          <p:nvPr/>
        </p:nvSpPr>
        <p:spPr>
          <a:xfrm>
            <a:off x="5937303" y="4025189"/>
            <a:ext cx="2322025" cy="317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grpSp>
        <p:nvGrpSpPr>
          <p:cNvPr id="34" name="Grupo 33">
            <a:extLst>
              <a:ext uri="{FF2B5EF4-FFF2-40B4-BE49-F238E27FC236}">
                <a16:creationId xmlns:a16="http://schemas.microsoft.com/office/drawing/2014/main" id="{9DC5C1C5-89D4-43DE-9C9D-83141FAA7B74}"/>
              </a:ext>
            </a:extLst>
          </p:cNvPr>
          <p:cNvGrpSpPr/>
          <p:nvPr/>
        </p:nvGrpSpPr>
        <p:grpSpPr>
          <a:xfrm>
            <a:off x="6427714" y="3277047"/>
            <a:ext cx="1785947" cy="1090328"/>
            <a:chOff x="5696188" y="1624577"/>
            <a:chExt cx="2512224" cy="1578386"/>
          </a:xfrm>
          <a:noFill/>
        </p:grpSpPr>
        <p:pic>
          <p:nvPicPr>
            <p:cNvPr id="35" name="Imagen 34">
              <a:extLst>
                <a:ext uri="{FF2B5EF4-FFF2-40B4-BE49-F238E27FC236}">
                  <a16:creationId xmlns:a16="http://schemas.microsoft.com/office/drawing/2014/main" id="{F6CE5D7F-9961-4627-A29C-9D3081CCA542}"/>
                </a:ext>
              </a:extLst>
            </p:cNvPr>
            <p:cNvPicPr>
              <a:picLocks noChangeAspect="1"/>
            </p:cNvPicPr>
            <p:nvPr/>
          </p:nvPicPr>
          <p:blipFill>
            <a:blip r:embed="rId6"/>
            <a:stretch>
              <a:fillRect/>
            </a:stretch>
          </p:blipFill>
          <p:spPr>
            <a:xfrm>
              <a:off x="6102708" y="1624577"/>
              <a:ext cx="1541160" cy="1035107"/>
            </a:xfrm>
            <a:prstGeom prst="rect">
              <a:avLst/>
            </a:prstGeom>
            <a:grpFill/>
          </p:spPr>
        </p:pic>
        <p:grpSp>
          <p:nvGrpSpPr>
            <p:cNvPr id="36" name="Grupo 35">
              <a:extLst>
                <a:ext uri="{FF2B5EF4-FFF2-40B4-BE49-F238E27FC236}">
                  <a16:creationId xmlns:a16="http://schemas.microsoft.com/office/drawing/2014/main" id="{AE76B239-771C-440B-A3CB-7F43AC3B07DE}"/>
                </a:ext>
              </a:extLst>
            </p:cNvPr>
            <p:cNvGrpSpPr/>
            <p:nvPr/>
          </p:nvGrpSpPr>
          <p:grpSpPr>
            <a:xfrm>
              <a:off x="5696188" y="2750697"/>
              <a:ext cx="2512224" cy="452266"/>
              <a:chOff x="5724764" y="2750697"/>
              <a:chExt cx="2512224" cy="452266"/>
            </a:xfrm>
            <a:grpFill/>
          </p:grpSpPr>
          <p:sp>
            <p:nvSpPr>
              <p:cNvPr id="37" name="Rectángulo 36">
                <a:extLst>
                  <a:ext uri="{FF2B5EF4-FFF2-40B4-BE49-F238E27FC236}">
                    <a16:creationId xmlns:a16="http://schemas.microsoft.com/office/drawing/2014/main" id="{DFC9C4A1-E04F-4E6A-9D7F-A97A7BB13CAB}"/>
                  </a:ext>
                </a:extLst>
              </p:cNvPr>
              <p:cNvSpPr/>
              <p:nvPr/>
            </p:nvSpPr>
            <p:spPr>
              <a:xfrm>
                <a:off x="5914963" y="2750697"/>
                <a:ext cx="2322025" cy="317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dirty="0"/>
              </a:p>
            </p:txBody>
          </p:sp>
          <p:sp>
            <p:nvSpPr>
              <p:cNvPr id="38" name="CuadroTexto 37">
                <a:extLst>
                  <a:ext uri="{FF2B5EF4-FFF2-40B4-BE49-F238E27FC236}">
                    <a16:creationId xmlns:a16="http://schemas.microsoft.com/office/drawing/2014/main" id="{ECC6B12F-7F44-4C80-96DF-20A50ECE1760}"/>
                  </a:ext>
                </a:extLst>
              </p:cNvPr>
              <p:cNvSpPr txBox="1"/>
              <p:nvPr/>
            </p:nvSpPr>
            <p:spPr>
              <a:xfrm>
                <a:off x="5724764" y="2757417"/>
                <a:ext cx="2426463" cy="445546"/>
              </a:xfrm>
              <a:prstGeom prst="rect">
                <a:avLst/>
              </a:prstGeom>
              <a:grpFill/>
            </p:spPr>
            <p:txBody>
              <a:bodyPr wrap="square" rtlCol="0">
                <a:spAutoFit/>
              </a:bodyPr>
              <a:lstStyle/>
              <a:p>
                <a:pPr algn="ctr"/>
                <a:r>
                  <a:rPr lang="es-MX" sz="700" b="1" dirty="0">
                    <a:solidFill>
                      <a:srgbClr val="766C42"/>
                    </a:solidFill>
                    <a:latin typeface="Montserrat" pitchFamily="2" charset="77"/>
                  </a:rPr>
                  <a:t>https://www.cnsf.gob.mx/cnsf/revista/sitePages/home.aspx</a:t>
                </a:r>
              </a:p>
            </p:txBody>
          </p:sp>
        </p:grpSp>
      </p:grpSp>
      <p:sp>
        <p:nvSpPr>
          <p:cNvPr id="39" name="Google Shape;504;p41">
            <a:extLst>
              <a:ext uri="{FF2B5EF4-FFF2-40B4-BE49-F238E27FC236}">
                <a16:creationId xmlns:a16="http://schemas.microsoft.com/office/drawing/2014/main" id="{E850B4EB-83D2-45E4-B59D-EAE264678762}"/>
              </a:ext>
            </a:extLst>
          </p:cNvPr>
          <p:cNvSpPr/>
          <p:nvPr/>
        </p:nvSpPr>
        <p:spPr>
          <a:xfrm>
            <a:off x="4889804" y="3329129"/>
            <a:ext cx="534235" cy="455171"/>
          </a:xfrm>
          <a:prstGeom prst="rect">
            <a:avLst/>
          </a:prstGeom>
        </p:spPr>
        <p:txBody>
          <a:bodyPr>
            <a:prstTxWarp prst="textPlain">
              <a:avLst/>
            </a:prstTxWarp>
          </a:bodyPr>
          <a:lstStyle/>
          <a:p>
            <a:pPr lvl="0" algn="ctr"/>
            <a:r>
              <a:rPr lang="es-MX" b="1" i="0" dirty="0">
                <a:ln>
                  <a:noFill/>
                </a:ln>
                <a:solidFill>
                  <a:schemeClr val="lt1"/>
                </a:solidFill>
                <a:latin typeface="Dosis"/>
              </a:rPr>
              <a:t>R</a:t>
            </a:r>
            <a:endParaRPr b="1" i="0" dirty="0">
              <a:ln>
                <a:noFill/>
              </a:ln>
              <a:solidFill>
                <a:schemeClr val="lt1"/>
              </a:solidFill>
              <a:latin typeface="Dosis"/>
            </a:endParaRPr>
          </a:p>
        </p:txBody>
      </p:sp>
      <p:sp>
        <p:nvSpPr>
          <p:cNvPr id="40" name="Google Shape;505;p41">
            <a:extLst>
              <a:ext uri="{FF2B5EF4-FFF2-40B4-BE49-F238E27FC236}">
                <a16:creationId xmlns:a16="http://schemas.microsoft.com/office/drawing/2014/main" id="{1AF9CCD0-FCDE-44BF-847C-6BA02110C4B0}"/>
              </a:ext>
            </a:extLst>
          </p:cNvPr>
          <p:cNvSpPr/>
          <p:nvPr/>
        </p:nvSpPr>
        <p:spPr>
          <a:xfrm>
            <a:off x="4898375" y="2250068"/>
            <a:ext cx="539898" cy="455171"/>
          </a:xfrm>
          <a:prstGeom prst="rect">
            <a:avLst/>
          </a:prstGeom>
        </p:spPr>
        <p:txBody>
          <a:bodyPr>
            <a:prstTxWarp prst="textPlain">
              <a:avLst/>
            </a:prstTxWarp>
          </a:bodyPr>
          <a:lstStyle/>
          <a:p>
            <a:pPr lvl="0" algn="ctr"/>
            <a:r>
              <a:rPr lang="es-MX" b="1" dirty="0">
                <a:solidFill>
                  <a:schemeClr val="lt1"/>
                </a:solidFill>
                <a:latin typeface="Dosis"/>
              </a:rPr>
              <a:t>RS</a:t>
            </a:r>
            <a:endParaRPr b="1" i="0" dirty="0">
              <a:ln>
                <a:noFill/>
              </a:ln>
              <a:solidFill>
                <a:schemeClr val="lt1"/>
              </a:solidFill>
              <a:latin typeface="Dosi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MX" sz="4400" b="1" dirty="0">
                <a:solidFill>
                  <a:schemeClr val="accent2">
                    <a:lumMod val="75000"/>
                  </a:schemeClr>
                </a:solidFill>
              </a:rPr>
              <a:t>Tipo de seguro</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800" dirty="0"/>
              <a:t>El valor de la variable debe estar en el catálogo de </a:t>
            </a:r>
            <a:r>
              <a:rPr lang="es-MX" sz="1800" b="1" dirty="0"/>
              <a:t>Tipo de Seguro</a:t>
            </a:r>
            <a:r>
              <a:rPr lang="es-MX" sz="1800" dirty="0"/>
              <a:t>.</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8</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endParaRPr lang="es-MX" sz="1400" b="1" dirty="0">
              <a:solidFill>
                <a:srgbClr val="003E7A"/>
              </a:solidFill>
            </a:endParaRPr>
          </a:p>
        </p:txBody>
      </p:sp>
      <p:graphicFrame>
        <p:nvGraphicFramePr>
          <p:cNvPr id="2" name="Tabla 1">
            <a:extLst>
              <a:ext uri="{FF2B5EF4-FFF2-40B4-BE49-F238E27FC236}">
                <a16:creationId xmlns:a16="http://schemas.microsoft.com/office/drawing/2014/main" id="{A6B11D22-E7E7-489C-8C2C-94FB0FF27DB0}"/>
              </a:ext>
            </a:extLst>
          </p:cNvPr>
          <p:cNvGraphicFramePr>
            <a:graphicFrameLocks noGrp="1"/>
          </p:cNvGraphicFramePr>
          <p:nvPr>
            <p:extLst>
              <p:ext uri="{D42A27DB-BD31-4B8C-83A1-F6EECF244321}">
                <p14:modId xmlns:p14="http://schemas.microsoft.com/office/powerpoint/2010/main" val="2812818659"/>
              </p:ext>
            </p:extLst>
          </p:nvPr>
        </p:nvGraphicFramePr>
        <p:xfrm>
          <a:off x="1589376" y="2356572"/>
          <a:ext cx="4236459" cy="1880152"/>
        </p:xfrm>
        <a:graphic>
          <a:graphicData uri="http://schemas.openxmlformats.org/drawingml/2006/table">
            <a:tbl>
              <a:tblPr>
                <a:tableStyleId>{E8B1032C-EA38-4F05-BA0D-38AFFFC7BED3}</a:tableStyleId>
              </a:tblPr>
              <a:tblGrid>
                <a:gridCol w="1056375">
                  <a:extLst>
                    <a:ext uri="{9D8B030D-6E8A-4147-A177-3AD203B41FA5}">
                      <a16:colId xmlns:a16="http://schemas.microsoft.com/office/drawing/2014/main" val="2083687170"/>
                    </a:ext>
                  </a:extLst>
                </a:gridCol>
                <a:gridCol w="3180084">
                  <a:extLst>
                    <a:ext uri="{9D8B030D-6E8A-4147-A177-3AD203B41FA5}">
                      <a16:colId xmlns:a16="http://schemas.microsoft.com/office/drawing/2014/main" val="2000152598"/>
                    </a:ext>
                  </a:extLst>
                </a:gridCol>
              </a:tblGrid>
              <a:tr h="328117">
                <a:tc>
                  <a:txBody>
                    <a:bodyPr/>
                    <a:lstStyle/>
                    <a:p>
                      <a:pPr indent="182880" algn="ctr">
                        <a:lnSpc>
                          <a:spcPts val="1240"/>
                        </a:lnSpc>
                        <a:spcAft>
                          <a:spcPts val="505"/>
                        </a:spcAft>
                      </a:pPr>
                      <a:r>
                        <a:rPr lang="es-ES" sz="1400" b="0" i="0" u="none" strike="noStrike" cap="none" dirty="0">
                          <a:solidFill>
                            <a:schemeClr val="bg1"/>
                          </a:solidFill>
                          <a:effectLst/>
                          <a:latin typeface="Soberana Sans" panose="02000000000000000000" pitchFamily="50" charset="0"/>
                          <a:ea typeface="Times New Roman" panose="02020603050405020304" pitchFamily="18" charset="0"/>
                          <a:cs typeface="+mn-cs"/>
                          <a:sym typeface="Arial"/>
                        </a:rPr>
                        <a:t>Clave</a:t>
                      </a:r>
                      <a:endParaRPr lang="es-MX" sz="1400" b="0" i="0" u="none" strike="noStrike" cap="none" dirty="0">
                        <a:solidFill>
                          <a:schemeClr val="bg1"/>
                        </a:solidFill>
                        <a:effectLst/>
                        <a:latin typeface="Soberana Sans" panose="02000000000000000000" pitchFamily="50" charset="0"/>
                        <a:ea typeface="Times New Roman" panose="02020603050405020304" pitchFamily="18" charset="0"/>
                        <a:cs typeface="+mn-cs"/>
                        <a:sym typeface="Arial"/>
                      </a:endParaRPr>
                    </a:p>
                  </a:txBody>
                  <a:tcPr marL="44450" marR="4445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marL="0" indent="0" algn="ctr">
                        <a:lnSpc>
                          <a:spcPts val="1240"/>
                        </a:lnSpc>
                        <a:spcAft>
                          <a:spcPts val="505"/>
                        </a:spcAft>
                      </a:pPr>
                      <a:r>
                        <a:rPr lang="es-ES" sz="1400" b="0" i="0" u="none" strike="noStrike" cap="none" dirty="0">
                          <a:solidFill>
                            <a:schemeClr val="bg1"/>
                          </a:solidFill>
                          <a:effectLst/>
                          <a:latin typeface="Soberana Sans" panose="02000000000000000000" pitchFamily="50" charset="0"/>
                          <a:ea typeface="Times New Roman" panose="02020603050405020304" pitchFamily="18" charset="0"/>
                          <a:cs typeface="+mn-cs"/>
                          <a:sym typeface="Arial"/>
                        </a:rPr>
                        <a:t>Tipo de Seguro</a:t>
                      </a:r>
                      <a:endParaRPr lang="es-MX" sz="1400" b="0" i="0" u="none" strike="noStrike" cap="none" dirty="0">
                        <a:solidFill>
                          <a:schemeClr val="bg1"/>
                        </a:solidFill>
                        <a:effectLst/>
                        <a:latin typeface="Soberana Sans" panose="02000000000000000000" pitchFamily="50" charset="0"/>
                        <a:ea typeface="Times New Roman" panose="02020603050405020304" pitchFamily="18" charset="0"/>
                        <a:cs typeface="+mn-cs"/>
                        <a:sym typeface="Arial"/>
                      </a:endParaRPr>
                    </a:p>
                  </a:txBody>
                  <a:tcPr marL="44450" marR="4445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248350115"/>
                  </a:ext>
                </a:extLst>
              </a:tr>
              <a:tr h="231693">
                <a:tc>
                  <a:txBody>
                    <a:bodyPr/>
                    <a:lstStyle/>
                    <a:p>
                      <a:pPr algn="ct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1</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Escolares</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95678"/>
                  </a:ext>
                </a:extLst>
              </a:tr>
              <a:tr h="220057">
                <a:tc>
                  <a:txBody>
                    <a:bodyPr/>
                    <a:lstStyle/>
                    <a:p>
                      <a:pPr algn="ctr"/>
                      <a:r>
                        <a:rPr lang="es-ES"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rPr>
                        <a:t>2</a:t>
                      </a:r>
                      <a:endParaRPr lang="es-MX"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Viajero</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480284"/>
                  </a:ext>
                </a:extLst>
              </a:tr>
              <a:tr h="220057">
                <a:tc>
                  <a:txBody>
                    <a:bodyPr/>
                    <a:lstStyle/>
                    <a:p>
                      <a:pPr algn="ctr"/>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3</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Excursiones</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970889"/>
                  </a:ext>
                </a:extLst>
              </a:tr>
              <a:tr h="220057">
                <a:tc>
                  <a:txBody>
                    <a:bodyPr/>
                    <a:lstStyle/>
                    <a:p>
                      <a:pPr algn="ctr"/>
                      <a:r>
                        <a:rPr lang="es-ES"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rPr>
                        <a:t>4</a:t>
                      </a:r>
                      <a:endParaRPr lang="es-MX"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Trabajadores</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18309"/>
                  </a:ext>
                </a:extLst>
              </a:tr>
              <a:tr h="220057">
                <a:tc>
                  <a:txBody>
                    <a:bodyPr/>
                    <a:lstStyle/>
                    <a:p>
                      <a:pPr algn="ctr"/>
                      <a:r>
                        <a:rPr lang="es-ES"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rPr>
                        <a:t>5</a:t>
                      </a:r>
                      <a:endParaRPr lang="es-MX"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Actividades deportivas</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525569"/>
                  </a:ext>
                </a:extLst>
              </a:tr>
              <a:tr h="220057">
                <a:tc>
                  <a:txBody>
                    <a:bodyPr/>
                    <a:lstStyle/>
                    <a:p>
                      <a:pPr algn="ctr"/>
                      <a:r>
                        <a:rPr lang="es-ES"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rPr>
                        <a:t>6</a:t>
                      </a:r>
                      <a:endParaRPr lang="es-MX"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Servicios bancarios</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2435947"/>
                  </a:ext>
                </a:extLst>
              </a:tr>
              <a:tr h="220057">
                <a:tc>
                  <a:txBody>
                    <a:bodyPr/>
                    <a:lstStyle/>
                    <a:p>
                      <a:pPr algn="ctr"/>
                      <a:r>
                        <a:rPr lang="es-ES"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rPr>
                        <a:t>9</a:t>
                      </a:r>
                      <a:endParaRPr lang="es-MX" sz="1400" b="0" i="0" u="none" strike="noStrike" cap="none">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rPr>
                        <a:t>Otro</a:t>
                      </a:r>
                      <a:endParaRPr lang="es-MX" sz="1400" b="0" i="0" u="none" strike="noStrike" cap="none" dirty="0">
                        <a:solidFill>
                          <a:srgbClr val="000000"/>
                        </a:solidFill>
                        <a:effectLst/>
                        <a:latin typeface="Soberana Sans" panose="02000000000000000000" pitchFamily="50" charset="0"/>
                        <a:ea typeface="Times New Roman" panose="02020603050405020304" pitchFamily="18" charset="0"/>
                        <a:cs typeface="+mn-cs"/>
                        <a:sym typeface="Arial"/>
                      </a:endParaRPr>
                    </a:p>
                  </a:txBody>
                  <a:tcPr marL="44450" marR="44450" marT="0" marB="0">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380037"/>
                  </a:ext>
                </a:extLst>
              </a:tr>
            </a:tbl>
          </a:graphicData>
        </a:graphic>
      </p:graphicFrame>
      <p:sp>
        <p:nvSpPr>
          <p:cNvPr id="12" name="CuadroTexto 11">
            <a:extLst>
              <a:ext uri="{FF2B5EF4-FFF2-40B4-BE49-F238E27FC236}">
                <a16:creationId xmlns:a16="http://schemas.microsoft.com/office/drawing/2014/main" id="{0633C503-513F-42B8-964C-7FA521FDBD10}"/>
              </a:ext>
            </a:extLst>
          </p:cNvPr>
          <p:cNvSpPr txBox="1"/>
          <p:nvPr/>
        </p:nvSpPr>
        <p:spPr>
          <a:xfrm>
            <a:off x="1025236" y="4467250"/>
            <a:ext cx="5063837" cy="415498"/>
          </a:xfrm>
          <a:prstGeom prst="rect">
            <a:avLst/>
          </a:prstGeom>
          <a:noFill/>
        </p:spPr>
        <p:txBody>
          <a:bodyPr wrap="square">
            <a:spAutoFit/>
          </a:bodyPr>
          <a:lstStyle/>
          <a:p>
            <a:r>
              <a:rPr lang="es-MX" sz="1050" dirty="0"/>
              <a:t>Nota: El número de registros con tipo de seguro igual 9 debe ser menor o igual al 5% de la cartera.</a:t>
            </a:r>
          </a:p>
        </p:txBody>
      </p:sp>
    </p:spTree>
    <p:extLst>
      <p:ext uri="{BB962C8B-B14F-4D97-AF65-F5344CB8AC3E}">
        <p14:creationId xmlns:p14="http://schemas.microsoft.com/office/powerpoint/2010/main" val="262085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227271"/>
            <a:ext cx="7987848"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solidFill>
                  <a:schemeClr val="accent2">
                    <a:lumMod val="75000"/>
                  </a:schemeClr>
                </a:solidFill>
              </a:rPr>
              <a:t>Moneda</a:t>
            </a:r>
            <a:endParaRPr sz="4400" b="1" dirty="0">
              <a:solidFill>
                <a:schemeClr val="accent2">
                  <a:lumMod val="75000"/>
                </a:schemeClr>
              </a:solidFill>
            </a:endParaRPr>
          </a:p>
        </p:txBody>
      </p:sp>
      <p:sp>
        <p:nvSpPr>
          <p:cNvPr id="112" name="Google Shape;112;p17"/>
          <p:cNvSpPr txBox="1">
            <a:spLocks noGrp="1"/>
          </p:cNvSpPr>
          <p:nvPr>
            <p:ph type="body" idx="1"/>
          </p:nvPr>
        </p:nvSpPr>
        <p:spPr>
          <a:xfrm>
            <a:off x="741218" y="1378527"/>
            <a:ext cx="5784273" cy="3347032"/>
          </a:xfrm>
          <a:prstGeom prst="rect">
            <a:avLst/>
          </a:prstGeom>
        </p:spPr>
        <p:txBody>
          <a:bodyPr spcFirstLastPara="1" wrap="square" lIns="91425" tIns="91425" rIns="91425" bIns="91425" anchor="t" anchorCtr="0">
            <a:noAutofit/>
          </a:bodyPr>
          <a:lstStyle/>
          <a:p>
            <a:pPr marL="76200" indent="0">
              <a:spcBef>
                <a:spcPts val="600"/>
              </a:spcBef>
              <a:buSzPts val="2400"/>
              <a:buNone/>
            </a:pPr>
            <a:r>
              <a:rPr lang="es-MX" sz="1800" dirty="0"/>
              <a:t>El valor de la variable debe estar en el catálogo de </a:t>
            </a:r>
            <a:r>
              <a:rPr lang="es-MX" sz="1800" b="1" dirty="0"/>
              <a:t>Moneda</a:t>
            </a:r>
            <a:r>
              <a:rPr lang="es-MX" sz="1800" dirty="0"/>
              <a:t>.</a:t>
            </a:r>
          </a:p>
        </p:txBody>
      </p:sp>
      <p:sp>
        <p:nvSpPr>
          <p:cNvPr id="113" name="Google Shape;113;p17"/>
          <p:cNvSpPr txBox="1">
            <a:spLocks noGrp="1"/>
          </p:cNvSpPr>
          <p:nvPr>
            <p:ph type="sldNum" idx="12"/>
          </p:nvPr>
        </p:nvSpPr>
        <p:spPr>
          <a:xfrm>
            <a:off x="-75" y="0"/>
            <a:ext cx="669600" cy="1140000"/>
          </a:xfrm>
          <a:prstGeom prst="rect">
            <a:avLst/>
          </a:prstGeom>
          <a:solidFill>
            <a:srgbClr val="003E7A"/>
          </a:solidFill>
          <a:ln>
            <a:noFill/>
          </a:ln>
        </p:spPr>
        <p:txBody>
          <a:bodyPr spcFirstLastPara="1" wrap="square" lIns="91425" tIns="91425" rIns="91425" bIns="91425" anchor="b" anchorCtr="0">
            <a:noAutofit/>
          </a:bodyPr>
          <a:lstStyle/>
          <a:p>
            <a:pPr algn="ctr"/>
            <a:fld id="{00000000-1234-1234-1234-123412341234}" type="slidenum">
              <a:rPr lang="en">
                <a:ln>
                  <a:solidFill>
                    <a:srgbClr val="003E7A"/>
                  </a:solidFill>
                </a:ln>
                <a:solidFill>
                  <a:schemeClr val="bg1"/>
                </a:solidFill>
              </a:rPr>
              <a:pPr algn="ctr"/>
              <a:t>9</a:t>
            </a:fld>
            <a:endParaRPr dirty="0">
              <a:ln>
                <a:solidFill>
                  <a:srgbClr val="003E7A"/>
                </a:solidFill>
              </a:ln>
              <a:solidFill>
                <a:schemeClr val="bg1"/>
              </a:solidFill>
            </a:endParaRPr>
          </a:p>
        </p:txBody>
      </p:sp>
      <p:grpSp>
        <p:nvGrpSpPr>
          <p:cNvPr id="21" name="Google Shape;369;p33">
            <a:extLst>
              <a:ext uri="{FF2B5EF4-FFF2-40B4-BE49-F238E27FC236}">
                <a16:creationId xmlns:a16="http://schemas.microsoft.com/office/drawing/2014/main" id="{58FDC348-EA57-47FF-8649-1D7128852838}"/>
              </a:ext>
            </a:extLst>
          </p:cNvPr>
          <p:cNvGrpSpPr/>
          <p:nvPr/>
        </p:nvGrpSpPr>
        <p:grpSpPr>
          <a:xfrm>
            <a:off x="6698672" y="1614055"/>
            <a:ext cx="1646909" cy="3329058"/>
            <a:chOff x="2547150" y="238125"/>
            <a:chExt cx="2525675" cy="5238750"/>
          </a:xfrm>
        </p:grpSpPr>
        <p:sp>
          <p:nvSpPr>
            <p:cNvPr id="22" name="Google Shape;370;p33">
              <a:extLst>
                <a:ext uri="{FF2B5EF4-FFF2-40B4-BE49-F238E27FC236}">
                  <a16:creationId xmlns:a16="http://schemas.microsoft.com/office/drawing/2014/main" id="{3682285E-5C36-4795-9D8C-B768F07C08D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71;p33">
              <a:extLst>
                <a:ext uri="{FF2B5EF4-FFF2-40B4-BE49-F238E27FC236}">
                  <a16:creationId xmlns:a16="http://schemas.microsoft.com/office/drawing/2014/main" id="{7F841A7A-BFA2-4EE6-AADC-4B8E4BF601BC}"/>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p33">
              <a:extLst>
                <a:ext uri="{FF2B5EF4-FFF2-40B4-BE49-F238E27FC236}">
                  <a16:creationId xmlns:a16="http://schemas.microsoft.com/office/drawing/2014/main" id="{9F6A1401-12C1-464F-8309-4B13053F8B5F}"/>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3;p33">
              <a:extLst>
                <a:ext uri="{FF2B5EF4-FFF2-40B4-BE49-F238E27FC236}">
                  <a16:creationId xmlns:a16="http://schemas.microsoft.com/office/drawing/2014/main" id="{FD3F6BE5-4895-4197-BA40-5F43C7590FE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rgbClr val="003E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18;p18">
            <a:extLst>
              <a:ext uri="{FF2B5EF4-FFF2-40B4-BE49-F238E27FC236}">
                <a16:creationId xmlns:a16="http://schemas.microsoft.com/office/drawing/2014/main" id="{82705B2A-57BE-4B33-AA6C-0E99F9B7E80C}"/>
              </a:ext>
            </a:extLst>
          </p:cNvPr>
          <p:cNvSpPr txBox="1">
            <a:spLocks/>
          </p:cNvSpPr>
          <p:nvPr/>
        </p:nvSpPr>
        <p:spPr>
          <a:xfrm>
            <a:off x="6802582" y="2237509"/>
            <a:ext cx="1433946" cy="171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es-MX" sz="1400" b="1" u="sng" dirty="0">
                <a:solidFill>
                  <a:srgbClr val="003E7A"/>
                </a:solidFill>
              </a:rPr>
              <a:t>Aplica para:</a:t>
            </a:r>
          </a:p>
          <a:p>
            <a:endParaRPr lang="es-MX" sz="1400" b="1" dirty="0">
              <a:solidFill>
                <a:srgbClr val="003E7A"/>
              </a:solidFill>
            </a:endParaRPr>
          </a:p>
          <a:p>
            <a:endParaRPr lang="es-MX" sz="1400" b="1" dirty="0">
              <a:solidFill>
                <a:srgbClr val="003E7A"/>
              </a:solidFill>
            </a:endParaRPr>
          </a:p>
          <a:p>
            <a:endParaRPr lang="es-MX" sz="1400" b="1" dirty="0">
              <a:solidFill>
                <a:srgbClr val="003E7A"/>
              </a:solidFill>
            </a:endParaRPr>
          </a:p>
          <a:p>
            <a:r>
              <a:rPr lang="es-MX" sz="1400" b="1" dirty="0">
                <a:solidFill>
                  <a:srgbClr val="003E7A"/>
                </a:solidFill>
              </a:rPr>
              <a:t>AP Colectivo</a:t>
            </a:r>
          </a:p>
          <a:p>
            <a:endParaRPr lang="es-MX" sz="1400" b="1" dirty="0">
              <a:solidFill>
                <a:srgbClr val="003E7A"/>
              </a:solidFill>
            </a:endParaRPr>
          </a:p>
          <a:p>
            <a:r>
              <a:rPr lang="es-MX" sz="1400" b="1" dirty="0">
                <a:solidFill>
                  <a:srgbClr val="003E7A"/>
                </a:solidFill>
              </a:rPr>
              <a:t>AP Individual</a:t>
            </a:r>
          </a:p>
        </p:txBody>
      </p:sp>
      <p:graphicFrame>
        <p:nvGraphicFramePr>
          <p:cNvPr id="2" name="Tabla 1">
            <a:extLst>
              <a:ext uri="{FF2B5EF4-FFF2-40B4-BE49-F238E27FC236}">
                <a16:creationId xmlns:a16="http://schemas.microsoft.com/office/drawing/2014/main" id="{2DB868D7-E7E4-4B60-9717-FD15CA3BBA5C}"/>
              </a:ext>
            </a:extLst>
          </p:cNvPr>
          <p:cNvGraphicFramePr>
            <a:graphicFrameLocks noGrp="1"/>
          </p:cNvGraphicFramePr>
          <p:nvPr>
            <p:extLst>
              <p:ext uri="{D42A27DB-BD31-4B8C-83A1-F6EECF244321}">
                <p14:modId xmlns:p14="http://schemas.microsoft.com/office/powerpoint/2010/main" val="726239454"/>
              </p:ext>
            </p:extLst>
          </p:nvPr>
        </p:nvGraphicFramePr>
        <p:xfrm>
          <a:off x="2462213" y="2578245"/>
          <a:ext cx="2802513" cy="1176338"/>
        </p:xfrm>
        <a:graphic>
          <a:graphicData uri="http://schemas.openxmlformats.org/drawingml/2006/table">
            <a:tbl>
              <a:tblPr>
                <a:tableStyleId>{E8B1032C-EA38-4F05-BA0D-38AFFFC7BED3}</a:tableStyleId>
              </a:tblPr>
              <a:tblGrid>
                <a:gridCol w="1059552">
                  <a:extLst>
                    <a:ext uri="{9D8B030D-6E8A-4147-A177-3AD203B41FA5}">
                      <a16:colId xmlns:a16="http://schemas.microsoft.com/office/drawing/2014/main" val="600191052"/>
                    </a:ext>
                  </a:extLst>
                </a:gridCol>
                <a:gridCol w="1742961">
                  <a:extLst>
                    <a:ext uri="{9D8B030D-6E8A-4147-A177-3AD203B41FA5}">
                      <a16:colId xmlns:a16="http://schemas.microsoft.com/office/drawing/2014/main" val="1804008540"/>
                    </a:ext>
                  </a:extLst>
                </a:gridCol>
              </a:tblGrid>
              <a:tr h="453122">
                <a:tc>
                  <a:txBody>
                    <a:bodyPr/>
                    <a:lstStyle/>
                    <a:p>
                      <a:pPr marL="0" indent="0" algn="ctr">
                        <a:lnSpc>
                          <a:spcPts val="1380"/>
                        </a:lnSpc>
                        <a:spcBef>
                          <a:spcPts val="100"/>
                        </a:spcBef>
                        <a:spcAft>
                          <a:spcPts val="100"/>
                        </a:spcAft>
                      </a:pPr>
                      <a:r>
                        <a:rPr lang="es-ES" sz="1400" b="1" dirty="0">
                          <a:solidFill>
                            <a:schemeClr val="bg1"/>
                          </a:solidFill>
                          <a:effectLst/>
                        </a:rPr>
                        <a:t>Clave</a:t>
                      </a:r>
                      <a:endParaRPr lang="es-MX" sz="1400"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tc>
                  <a:txBody>
                    <a:bodyPr/>
                    <a:lstStyle/>
                    <a:p>
                      <a:pPr marL="0" indent="0" algn="ctr">
                        <a:lnSpc>
                          <a:spcPts val="1380"/>
                        </a:lnSpc>
                        <a:spcBef>
                          <a:spcPts val="100"/>
                        </a:spcBef>
                        <a:spcAft>
                          <a:spcPts val="100"/>
                        </a:spcAft>
                      </a:pPr>
                      <a:r>
                        <a:rPr lang="es-ES" sz="1400" b="1" dirty="0">
                          <a:solidFill>
                            <a:schemeClr val="bg1"/>
                          </a:solidFill>
                          <a:effectLst/>
                        </a:rPr>
                        <a:t>Moneda</a:t>
                      </a:r>
                      <a:endParaRPr lang="es-MX" sz="1400"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solidFill>
                      <a:srgbClr val="003E7A"/>
                    </a:solidFill>
                  </a:tcPr>
                </a:tc>
                <a:extLst>
                  <a:ext uri="{0D108BD9-81ED-4DB2-BD59-A6C34878D82A}">
                    <a16:rowId xmlns:a16="http://schemas.microsoft.com/office/drawing/2014/main" val="2143834712"/>
                  </a:ext>
                </a:extLst>
              </a:tr>
              <a:tr h="241072">
                <a:tc>
                  <a:txBody>
                    <a:bodyPr/>
                    <a:lstStyle/>
                    <a:p>
                      <a:pPr indent="182880" algn="ctr">
                        <a:lnSpc>
                          <a:spcPts val="1380"/>
                        </a:lnSpc>
                        <a:spcBef>
                          <a:spcPts val="100"/>
                        </a:spcBef>
                        <a:spcAft>
                          <a:spcPts val="100"/>
                        </a:spcAft>
                      </a:pPr>
                      <a:r>
                        <a:rPr lang="es-ES" sz="1400" dirty="0">
                          <a:solidFill>
                            <a:srgbClr val="000000"/>
                          </a:solidFill>
                          <a:effectLst/>
                        </a:rPr>
                        <a:t>10</a:t>
                      </a:r>
                      <a:endParaRPr lang="es-MX" sz="1400" dirty="0">
                        <a:solidFill>
                          <a:srgbClr val="000000"/>
                        </a:solidFill>
                        <a:effectLst/>
                        <a:latin typeface="Arial" panose="020B0604020202020204" pitchFamily="34" charset="0"/>
                        <a:ea typeface="Times New Roman" panose="02020603050405020304" pitchFamily="18" charset="0"/>
                      </a:endParaRPr>
                    </a:p>
                  </a:txBody>
                  <a:tcPr marL="45720" marR="4572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380"/>
                        </a:lnSpc>
                        <a:spcBef>
                          <a:spcPts val="100"/>
                        </a:spcBef>
                        <a:spcAft>
                          <a:spcPts val="100"/>
                        </a:spcAft>
                      </a:pPr>
                      <a:r>
                        <a:rPr lang="es-ES" sz="1400" dirty="0">
                          <a:solidFill>
                            <a:srgbClr val="000000"/>
                          </a:solidFill>
                          <a:effectLst/>
                        </a:rPr>
                        <a:t>Nacional</a:t>
                      </a:r>
                      <a:endParaRPr lang="es-MX" sz="1400" dirty="0">
                        <a:solidFill>
                          <a:srgbClr val="000000"/>
                        </a:solidFill>
                        <a:effectLst/>
                        <a:latin typeface="Arial" panose="020B0604020202020204" pitchFamily="34" charset="0"/>
                        <a:ea typeface="Times New Roman" panose="02020603050405020304" pitchFamily="18" charset="0"/>
                      </a:endParaRPr>
                    </a:p>
                  </a:txBody>
                  <a:tcPr marL="45720" marR="4572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1185097"/>
                  </a:ext>
                </a:extLst>
              </a:tr>
              <a:tr h="241072">
                <a:tc>
                  <a:txBody>
                    <a:bodyPr/>
                    <a:lstStyle/>
                    <a:p>
                      <a:pPr indent="182880" algn="ctr">
                        <a:lnSpc>
                          <a:spcPts val="1380"/>
                        </a:lnSpc>
                        <a:spcBef>
                          <a:spcPts val="100"/>
                        </a:spcBef>
                        <a:spcAft>
                          <a:spcPts val="100"/>
                        </a:spcAft>
                      </a:pPr>
                      <a:r>
                        <a:rPr lang="es-ES" sz="1400">
                          <a:solidFill>
                            <a:srgbClr val="000000"/>
                          </a:solidFill>
                          <a:effectLst/>
                        </a:rPr>
                        <a:t>20</a:t>
                      </a:r>
                      <a:endParaRPr lang="es-MX" sz="1400">
                        <a:solidFill>
                          <a:srgbClr val="000000"/>
                        </a:solidFill>
                        <a:effectLst/>
                        <a:latin typeface="Arial" panose="020B0604020202020204" pitchFamily="34" charset="0"/>
                        <a:ea typeface="Times New Roman" panose="02020603050405020304" pitchFamily="18" charset="0"/>
                      </a:endParaRPr>
                    </a:p>
                  </a:txBody>
                  <a:tcPr marL="45720" marR="4572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380"/>
                        </a:lnSpc>
                        <a:spcBef>
                          <a:spcPts val="100"/>
                        </a:spcBef>
                        <a:spcAft>
                          <a:spcPts val="100"/>
                        </a:spcAft>
                      </a:pPr>
                      <a:r>
                        <a:rPr lang="es-ES" sz="1400" dirty="0">
                          <a:solidFill>
                            <a:srgbClr val="000000"/>
                          </a:solidFill>
                          <a:effectLst/>
                        </a:rPr>
                        <a:t>Extranjera</a:t>
                      </a:r>
                      <a:endParaRPr lang="es-MX" sz="1400" dirty="0">
                        <a:solidFill>
                          <a:srgbClr val="000000"/>
                        </a:solidFill>
                        <a:effectLst/>
                        <a:latin typeface="Arial" panose="020B0604020202020204" pitchFamily="34" charset="0"/>
                        <a:ea typeface="Times New Roman" panose="02020603050405020304" pitchFamily="18" charset="0"/>
                      </a:endParaRPr>
                    </a:p>
                  </a:txBody>
                  <a:tcPr marL="45720" marR="4572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9069320"/>
                  </a:ext>
                </a:extLst>
              </a:tr>
              <a:tr h="241072">
                <a:tc>
                  <a:txBody>
                    <a:bodyPr/>
                    <a:lstStyle/>
                    <a:p>
                      <a:pPr indent="182880" algn="ctr">
                        <a:lnSpc>
                          <a:spcPts val="1380"/>
                        </a:lnSpc>
                        <a:spcBef>
                          <a:spcPts val="100"/>
                        </a:spcBef>
                        <a:spcAft>
                          <a:spcPts val="100"/>
                        </a:spcAft>
                      </a:pPr>
                      <a:r>
                        <a:rPr lang="es-ES" sz="1400">
                          <a:solidFill>
                            <a:srgbClr val="000000"/>
                          </a:solidFill>
                          <a:effectLst/>
                        </a:rPr>
                        <a:t>30</a:t>
                      </a:r>
                      <a:endParaRPr lang="es-MX" sz="1400">
                        <a:solidFill>
                          <a:srgbClr val="000000"/>
                        </a:solidFill>
                        <a:effectLst/>
                        <a:latin typeface="Arial" panose="020B0604020202020204" pitchFamily="34" charset="0"/>
                        <a:ea typeface="Times New Roman" panose="02020603050405020304" pitchFamily="18" charset="0"/>
                      </a:endParaRPr>
                    </a:p>
                  </a:txBody>
                  <a:tcPr marL="45720" marR="4572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2880" algn="just">
                        <a:lnSpc>
                          <a:spcPts val="1380"/>
                        </a:lnSpc>
                        <a:spcBef>
                          <a:spcPts val="100"/>
                        </a:spcBef>
                        <a:spcAft>
                          <a:spcPts val="100"/>
                        </a:spcAft>
                      </a:pPr>
                      <a:r>
                        <a:rPr lang="es-ES" sz="1400" dirty="0">
                          <a:solidFill>
                            <a:srgbClr val="000000"/>
                          </a:solidFill>
                          <a:effectLst/>
                        </a:rPr>
                        <a:t>Indizada</a:t>
                      </a:r>
                      <a:endParaRPr lang="es-MX" sz="1400" dirty="0">
                        <a:solidFill>
                          <a:srgbClr val="000000"/>
                        </a:solidFill>
                        <a:effectLst/>
                        <a:latin typeface="Arial" panose="020B0604020202020204" pitchFamily="34" charset="0"/>
                        <a:ea typeface="Times New Roman" panose="02020603050405020304" pitchFamily="18" charset="0"/>
                      </a:endParaRPr>
                    </a:p>
                  </a:txBody>
                  <a:tcPr marL="45720" marR="45720" marT="0" marB="0" anchor="ctr">
                    <a:lnL w="12700" cap="flat" cmpd="sng" algn="ctr">
                      <a:solidFill>
                        <a:srgbClr val="003E7A"/>
                      </a:solidFill>
                      <a:prstDash val="solid"/>
                      <a:round/>
                      <a:headEnd type="none" w="med" len="med"/>
                      <a:tailEnd type="none" w="med" len="med"/>
                    </a:lnL>
                    <a:lnR w="12700" cap="flat" cmpd="sng" algn="ctr">
                      <a:solidFill>
                        <a:srgbClr val="003E7A"/>
                      </a:solidFill>
                      <a:prstDash val="solid"/>
                      <a:round/>
                      <a:headEnd type="none" w="med" len="med"/>
                      <a:tailEnd type="none" w="med" len="med"/>
                    </a:lnR>
                    <a:lnT w="12700" cap="flat" cmpd="sng" algn="ctr">
                      <a:solidFill>
                        <a:srgbClr val="003E7A"/>
                      </a:solidFill>
                      <a:prstDash val="solid"/>
                      <a:round/>
                      <a:headEnd type="none" w="med" len="med"/>
                      <a:tailEnd type="none" w="med" len="med"/>
                    </a:lnT>
                    <a:lnB w="12700" cap="flat" cmpd="sng" algn="ctr">
                      <a:solidFill>
                        <a:srgbClr val="003E7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3791201"/>
                  </a:ext>
                </a:extLst>
              </a:tr>
            </a:tbl>
          </a:graphicData>
        </a:graphic>
      </p:graphicFrame>
    </p:spTree>
    <p:extLst>
      <p:ext uri="{BB962C8B-B14F-4D97-AF65-F5344CB8AC3E}">
        <p14:creationId xmlns:p14="http://schemas.microsoft.com/office/powerpoint/2010/main" val="2254067570"/>
      </p:ext>
    </p:extLst>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echa xmlns="8a1bad36-d8b0-4cfa-9462-7c748c5ba06c">2021-10-13T05:00:00+00:00</Fecha>
    <Ejercicio xmlns="8a1bad36-d8b0-4cfa-9462-7c748c5ba06c">2021: Nueva Estructura Seguros (CUSF)</Ejercicio>
    <Orden xmlns="8a1bad36-d8b0-4cfa-9462-7c748c5ba06c">D</Orden>
    <_dlc_DocId xmlns="fbb82a6a-a961-4754-99c6-5e8b59674839">ZUWP26PT267V-208-548</_dlc_DocId>
    <_dlc_DocIdUrl xmlns="fbb82a6a-a961-4754-99c6-5e8b59674839">
      <Url>https://www.cnsf.gob.mx/Sistemas/_layouts/15/DocIdRedir.aspx?ID=ZUWP26PT267V-208-548</Url>
      <Description>ZUWP26PT267V-208-548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44D1BB-63FE-4D39-B152-C074AC8A20D2}"/>
</file>

<file path=customXml/itemProps2.xml><?xml version="1.0" encoding="utf-8"?>
<ds:datastoreItem xmlns:ds="http://schemas.openxmlformats.org/officeDocument/2006/customXml" ds:itemID="{DED9C25D-ADD1-4687-9F13-CF842DE691C4}"/>
</file>

<file path=customXml/itemProps3.xml><?xml version="1.0" encoding="utf-8"?>
<ds:datastoreItem xmlns:ds="http://schemas.openxmlformats.org/officeDocument/2006/customXml" ds:itemID="{9E9374EF-1325-4113-88F2-0B07397DAE5B}"/>
</file>

<file path=customXml/itemProps4.xml><?xml version="1.0" encoding="utf-8"?>
<ds:datastoreItem xmlns:ds="http://schemas.openxmlformats.org/officeDocument/2006/customXml" ds:itemID="{FF8688C6-02B0-4E99-8444-BD3D6BB8F127}"/>
</file>

<file path=docProps/app.xml><?xml version="1.0" encoding="utf-8"?>
<Properties xmlns="http://schemas.openxmlformats.org/officeDocument/2006/extended-properties" xmlns:vt="http://schemas.openxmlformats.org/officeDocument/2006/docPropsVTypes">
  <TotalTime>4101</TotalTime>
  <Words>5628</Words>
  <Application>Microsoft Office PowerPoint</Application>
  <PresentationFormat>Presentación en pantalla (16:9)</PresentationFormat>
  <Paragraphs>1431</Paragraphs>
  <Slides>79</Slides>
  <Notes>79</Notes>
  <HiddenSlides>0</HiddenSlides>
  <MMClips>0</MMClips>
  <ScaleCrop>false</ScaleCrop>
  <HeadingPairs>
    <vt:vector size="4" baseType="variant">
      <vt:variant>
        <vt:lpstr>Tema</vt:lpstr>
      </vt:variant>
      <vt:variant>
        <vt:i4>1</vt:i4>
      </vt:variant>
      <vt:variant>
        <vt:lpstr>Títulos de diapositiva</vt:lpstr>
      </vt:variant>
      <vt:variant>
        <vt:i4>79</vt:i4>
      </vt:variant>
    </vt:vector>
  </HeadingPairs>
  <TitlesOfParts>
    <vt:vector size="80" baseType="lpstr">
      <vt:lpstr>Cordelia template</vt:lpstr>
      <vt:lpstr>Taller sobre el Manual del Sistema Estadístico de los Seguros de Accidentes Personales</vt:lpstr>
      <vt:lpstr>Los montos que se presentan a continuación, deberán guardar consistencia con el sistema RR7 considerando los siguientes conceptos y campos al cierre del ejercicio que se reporta.</vt:lpstr>
      <vt:lpstr>Los montos que se presentan a continuación, deberán guardar consistencia con el sistema RR7 considerando los siguientes conceptos y campos al cierre del ejercicio que se reporta.</vt:lpstr>
      <vt:lpstr>Los montos que se presentan a continuación, deberán guardar consistencia con el sistema RR7 considerando los siguientes conceptos y campos al cierre del ejercicio que se reporta.</vt:lpstr>
      <vt:lpstr>Datos Generales</vt:lpstr>
      <vt:lpstr>Número de póliza</vt:lpstr>
      <vt:lpstr>Número de certificado</vt:lpstr>
      <vt:lpstr>Tipo de seguro</vt:lpstr>
      <vt:lpstr>Moneda</vt:lpstr>
      <vt:lpstr>Entidad del asegurado</vt:lpstr>
      <vt:lpstr>Fecha de inicio de vigencia</vt:lpstr>
      <vt:lpstr>Fecha de inicio de vigencia</vt:lpstr>
      <vt:lpstr>Fecha de fin de vigencia</vt:lpstr>
      <vt:lpstr>Fecha de fin de vigencia</vt:lpstr>
      <vt:lpstr>Fecha de alta de certificado</vt:lpstr>
      <vt:lpstr>Fecha de baja de certificado</vt:lpstr>
      <vt:lpstr>Fecha de nacimiento</vt:lpstr>
      <vt:lpstr>Fecha de emisión</vt:lpstr>
      <vt:lpstr>Fecha de emisión</vt:lpstr>
      <vt:lpstr>Sexo</vt:lpstr>
      <vt:lpstr>Estatus del certificado</vt:lpstr>
      <vt:lpstr>Estatus del certificado</vt:lpstr>
      <vt:lpstr>Estatus del certificado</vt:lpstr>
      <vt:lpstr>Estatus del certificado</vt:lpstr>
      <vt:lpstr>Forma de venta</vt:lpstr>
      <vt:lpstr>Subtipo de seguro</vt:lpstr>
      <vt:lpstr>Tipo de dividendo</vt:lpstr>
      <vt:lpstr>Año póliza</vt:lpstr>
      <vt:lpstr>Ocupación</vt:lpstr>
      <vt:lpstr>Giro económico</vt:lpstr>
      <vt:lpstr>Tipo de riesgo</vt:lpstr>
      <vt:lpstr>Número asegurados</vt:lpstr>
      <vt:lpstr>Prima cedida</vt:lpstr>
      <vt:lpstr>Comisión directa</vt:lpstr>
      <vt:lpstr>Comisión directa</vt:lpstr>
      <vt:lpstr>Monto de dividendos</vt:lpstr>
      <vt:lpstr>Emisión</vt:lpstr>
      <vt:lpstr>Cobertura</vt:lpstr>
      <vt:lpstr>Cobertura</vt:lpstr>
      <vt:lpstr>Periodo de espera</vt:lpstr>
      <vt:lpstr>Suma asegurada</vt:lpstr>
      <vt:lpstr>Prima emitida</vt:lpstr>
      <vt:lpstr>Prima devengada</vt:lpstr>
      <vt:lpstr>Prima devengada</vt:lpstr>
      <vt:lpstr>Prima devengada</vt:lpstr>
      <vt:lpstr>Prima devengada</vt:lpstr>
      <vt:lpstr>Prima devengada</vt:lpstr>
      <vt:lpstr>Prima devengada</vt:lpstr>
      <vt:lpstr>Prima devengada</vt:lpstr>
      <vt:lpstr>Prima devengada</vt:lpstr>
      <vt:lpstr>Prima devengada</vt:lpstr>
      <vt:lpstr>Número de días de renta</vt:lpstr>
      <vt:lpstr>Siniestros</vt:lpstr>
      <vt:lpstr>Número de póliza</vt:lpstr>
      <vt:lpstr>Número de siniestro</vt:lpstr>
      <vt:lpstr>Número de reclamación</vt:lpstr>
      <vt:lpstr>Fecha de ocurrencia del siniestro</vt:lpstr>
      <vt:lpstr>Fecha de ocurrencia del siniestro</vt:lpstr>
      <vt:lpstr>Fecha de ocurrencia del siniestro</vt:lpstr>
      <vt:lpstr>Fecha de reporte de la reclamación</vt:lpstr>
      <vt:lpstr>Fecha de reporte de la reclamación</vt:lpstr>
      <vt:lpstr>Fecha de contabilización de siniestro</vt:lpstr>
      <vt:lpstr>Fecha de pago de la reclamación</vt:lpstr>
      <vt:lpstr>Estatus de la reclamación</vt:lpstr>
      <vt:lpstr>Estatus de la reclamación</vt:lpstr>
      <vt:lpstr>Estatus de la reclamación</vt:lpstr>
      <vt:lpstr>Entidad de ocurrencia del siniestro</vt:lpstr>
      <vt:lpstr>Cobertura afectada</vt:lpstr>
      <vt:lpstr>Fecha de nacimiento</vt:lpstr>
      <vt:lpstr>Sexo</vt:lpstr>
      <vt:lpstr>Causa de siniestro o reclamación</vt:lpstr>
      <vt:lpstr>Tipo de movimiento de la reclamación</vt:lpstr>
      <vt:lpstr>Monto de la reclamación</vt:lpstr>
      <vt:lpstr>Monto de la reclamación</vt:lpstr>
      <vt:lpstr>Monto de deducible</vt:lpstr>
      <vt:lpstr>Monto de coaseguro</vt:lpstr>
      <vt:lpstr>Monto pagado del siniestro</vt:lpstr>
      <vt:lpstr>Monto recuperado de reaseguro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sobre el Manual del Sistema Estadístico de los Seguros de Accidentes Personales</dc:title>
  <dc:creator>KARINA LUNA MARTINEZ</dc:creator>
  <cp:lastModifiedBy>KARINA LUNA MARTINEZ</cp:lastModifiedBy>
  <cp:revision>279</cp:revision>
  <dcterms:modified xsi:type="dcterms:W3CDTF">2021-10-14T06:42:37Z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d3b89075-6122-40c4-be88-79790201f00d</vt:lpwstr>
  </property>
</Properties>
</file>